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0"/>
  </p:notesMasterIdLst>
  <p:sldIdLst>
    <p:sldId id="256" r:id="rId2"/>
    <p:sldId id="257" r:id="rId3"/>
    <p:sldId id="295" r:id="rId4"/>
    <p:sldId id="259" r:id="rId5"/>
    <p:sldId id="260" r:id="rId6"/>
    <p:sldId id="261" r:id="rId7"/>
    <p:sldId id="262" r:id="rId8"/>
    <p:sldId id="263" r:id="rId9"/>
    <p:sldId id="296"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97" r:id="rId29"/>
    <p:sldId id="284" r:id="rId30"/>
    <p:sldId id="285" r:id="rId31"/>
    <p:sldId id="286" r:id="rId32"/>
    <p:sldId id="288" r:id="rId33"/>
    <p:sldId id="289" r:id="rId34"/>
    <p:sldId id="290" r:id="rId35"/>
    <p:sldId id="291" r:id="rId36"/>
    <p:sldId id="292" r:id="rId37"/>
    <p:sldId id="293" r:id="rId38"/>
    <p:sldId id="294" r:id="rId39"/>
  </p:sldIdLst>
  <p:sldSz cx="9144000" cy="5143500" type="screen16x9"/>
  <p:notesSz cx="6858000" cy="9144000"/>
  <p:embeddedFontLst>
    <p:embeddedFont>
      <p:font typeface="Century Gothic" panose="020B0502020202020204" pitchFamily="34" charset="0"/>
      <p:regular r:id="rId41"/>
      <p:bold r:id="rId42"/>
      <p:italic r:id="rId43"/>
      <p:boldItalic r:id="rId44"/>
    </p:embeddedFont>
    <p:embeddedFont>
      <p:font typeface="Lexend" pitchFamily="2" charset="77"/>
      <p:regular r:id="rId45"/>
      <p:bold r:id="rId46"/>
    </p:embeddedFont>
    <p:embeddedFont>
      <p:font typeface="Tahoma" panose="020B0604030504040204" pitchFamily="34" charset="0"/>
      <p:regular r:id="rId47"/>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lary Hodes" initials="" lastIdx="2" clrIdx="0"/>
  <p:cmAuthor id="1" name="Ira Padhye"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610FD7-651A-4F41-B138-E4A67659D829}">
  <a:tblStyle styleId="{34610FD7-651A-4F41-B138-E4A67659D82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3"/>
    <p:restoredTop sz="82815"/>
  </p:normalViewPr>
  <p:slideViewPr>
    <p:cSldViewPr snapToGrid="0">
      <p:cViewPr>
        <p:scale>
          <a:sx n="106" d="100"/>
          <a:sy n="106" d="100"/>
        </p:scale>
        <p:origin x="2024" y="624"/>
      </p:cViewPr>
      <p:guideLst>
        <p:guide orient="horz" pos="1620"/>
        <p:guide pos="2880"/>
      </p:guideLst>
    </p:cSldViewPr>
  </p:slideViewPr>
  <p:outlineViewPr>
    <p:cViewPr>
      <p:scale>
        <a:sx n="33" d="100"/>
        <a:sy n="33" d="100"/>
      </p:scale>
      <p:origin x="0" y="-18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6-03-13T16:46:48.740" idx="1">
    <p:pos x="1060" y="687"/>
    <p:text>I cut this down to 4 minutes- reduce more?</p:text>
  </p:cm>
  <p:cm authorId="1" dt="2026-03-13T16:46:48.740" idx="1">
    <p:pos x="1060" y="687"/>
    <p:text>4 mins sounds perfect.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youtu.be/Ry8sRlDkmpI?si=oy3QAlrdfA2t91kp"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cs.google.com/document/d/1O8HSfO6lXUbt8VSkaAYEH0635ErE8nPYXTJJvPsVSA0/edit?tab=t.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cs.google.com/document/d/1O8HSfO6lXUbt8VSkaAYEH0635ErE8nPYXTJJvPsVSA0/edit?tab=t.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nationaldb.org/media/doc/SupportingCommunication_a.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6814f9bf3b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6814f9bf3b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66a1ccb76d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66a1ccb76d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https://youtu.be/Ry8sRlDkmpI?si=oy3QAlrdfA2t91kp</a:t>
            </a:r>
            <a:r>
              <a:rPr lang="en"/>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66a1ccb76d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66a1ccb76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66a1ccb76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66a1ccb76d_0_5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From </a:t>
            </a:r>
            <a:r>
              <a:rPr lang="en" sz="1050" dirty="0">
                <a:solidFill>
                  <a:schemeClr val="dk1"/>
                </a:solidFill>
              </a:rPr>
              <a:t>Blaha, R., Borg, J., Clyne, M., Hartman, V., Martin, B. (2015, September). Calendars. In National Center on Deaf-Blindness, </a:t>
            </a:r>
            <a:r>
              <a:rPr lang="en" sz="1050" i="1" dirty="0">
                <a:solidFill>
                  <a:schemeClr val="dk1"/>
                </a:solidFill>
              </a:rPr>
              <a:t>Open Hands, Open Access: Deaf-Blind Intervener Learning Modules</a:t>
            </a:r>
            <a:r>
              <a:rPr lang="en" sz="1050" dirty="0">
                <a:solidFill>
                  <a:schemeClr val="dk1"/>
                </a:solidFill>
              </a:rPr>
              <a:t>. Monmouth, OR: National Center on Deaf-Blindness, The Research Institute at Western Oregon University.</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6814f9bf3b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6814f9bf3b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Guide to Selecting Time Frames for Calendar Systems [TEMPLATE]</a:t>
            </a:r>
            <a:r>
              <a:rPr lang="en"/>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6814f9bf3b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6814f9bf3b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6814f9bf3b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6814f9bf3b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6814f9bf3b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6814f9bf3b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Guide to Selecting Time Frames for Calendar Systems [TEMPLATE]</a:t>
            </a:r>
            <a:r>
              <a:rPr lang="en"/>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6814f9bf3b_1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6814f9bf3b_1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6814f9bf3b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6814f9bf3b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6814f9bf3b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6814f9bf3b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6814f9bf3b_1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6814f9bf3b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36d8791835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36d8791835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66a1ccb76d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66a1ccb76d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6814f9bf3b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6814f9bf3b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6814f9bf3b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6814f9bf3b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66a1ccb76d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66a1ccb76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6814f9bf3b_1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6814f9bf3b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 </a:t>
            </a:r>
            <a:r>
              <a:rPr lang="en" u="sng">
                <a:solidFill>
                  <a:schemeClr val="hlink"/>
                </a:solidFill>
                <a:hlinkClick r:id="rId3"/>
              </a:rPr>
              <a:t>SUPPORTING COMMUNICATION DEVELOPMENT NCDB Practice Guide</a:t>
            </a:r>
            <a:r>
              <a:rPr lang="en"/>
              <a: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6814f9bf3b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6814f9bf3b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66a1ccb76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66a1ccb76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7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7432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6814f9bf3b_1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6814f9bf3b_1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3606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6814f9bf3b_1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6814f9bf3b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6814f9bf3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6814f9bf3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6814f9bf3b_1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6814f9bf3b_1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6814f9bf3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6814f9bf3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6814f9bf3b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36814f9bf3b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6814f9bf3b_1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36814f9bf3b_1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highlight>
                <a:srgbClr val="FFFF00"/>
              </a:highlight>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6814f9bf3b_1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36814f9bf3b_1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814f9bf3b_1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814f9bf3b_1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highlight>
                <a:srgbClr val="FFFF00"/>
              </a:highlight>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6814f9bf3b_1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6814f9bf3b_1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a:latin typeface="Century Gothic"/>
              <a:ea typeface="Century Gothic"/>
              <a:cs typeface="Century Gothic"/>
              <a:sym typeface="Century Gothic"/>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65c547a8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65c547a8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36d879183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36d879183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36d879183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36d879183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65c547a87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65c547a87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6814f9bf3b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6814f9bf3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4482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800"/>
              <a:buNone/>
              <a:defRPr sz="2800">
                <a:solidFill>
                  <a:schemeClr val="dk1"/>
                </a:solidFill>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549275" y="80682"/>
            <a:ext cx="8042400" cy="10029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1"/>
              </a:buClr>
              <a:buSzPts val="18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4" name="Google Shape;54;p13"/>
          <p:cNvSpPr txBox="1">
            <a:spLocks noGrp="1"/>
          </p:cNvSpPr>
          <p:nvPr>
            <p:ph type="body" idx="1"/>
          </p:nvPr>
        </p:nvSpPr>
        <p:spPr>
          <a:xfrm>
            <a:off x="549275" y="1200151"/>
            <a:ext cx="8042400" cy="3257700"/>
          </a:xfrm>
          <a:prstGeom prst="rect">
            <a:avLst/>
          </a:prstGeom>
          <a:noFill/>
          <a:ln>
            <a:noFill/>
          </a:ln>
        </p:spPr>
        <p:txBody>
          <a:bodyPr spcFirstLastPara="1" wrap="square" lIns="91425" tIns="45700" rIns="91425" bIns="45700" anchor="t" anchorCtr="0">
            <a:normAutofit/>
          </a:bodyPr>
          <a:lstStyle>
            <a:lvl1pPr marL="457200" lvl="0" indent="-354330" algn="l">
              <a:spcBef>
                <a:spcPts val="2000"/>
              </a:spcBef>
              <a:spcAft>
                <a:spcPts val="0"/>
              </a:spcAft>
              <a:buSzPts val="1980"/>
              <a:buChar char="●"/>
              <a:defRPr/>
            </a:lvl1pPr>
            <a:lvl2pPr marL="914400" lvl="1" indent="-354330" algn="l">
              <a:spcBef>
                <a:spcPts val="1200"/>
              </a:spcBef>
              <a:spcAft>
                <a:spcPts val="0"/>
              </a:spcAft>
              <a:buSzPts val="1980"/>
              <a:buChar char="○"/>
              <a:defRPr/>
            </a:lvl2pPr>
            <a:lvl3pPr marL="1371600" lvl="2" indent="-354330" algn="l">
              <a:spcBef>
                <a:spcPts val="1200"/>
              </a:spcBef>
              <a:spcAft>
                <a:spcPts val="0"/>
              </a:spcAft>
              <a:buSzPts val="1980"/>
              <a:buChar char="■"/>
              <a:defRPr/>
            </a:lvl3pPr>
            <a:lvl4pPr marL="1828800" lvl="3" indent="-354330" algn="l">
              <a:spcBef>
                <a:spcPts val="1200"/>
              </a:spcBef>
              <a:spcAft>
                <a:spcPts val="0"/>
              </a:spcAft>
              <a:buSzPts val="1980"/>
              <a:buChar char="●"/>
              <a:defRPr/>
            </a:lvl4pPr>
            <a:lvl5pPr marL="2286000" lvl="4" indent="-354329" algn="l">
              <a:spcBef>
                <a:spcPts val="1200"/>
              </a:spcBef>
              <a:spcAft>
                <a:spcPts val="0"/>
              </a:spcAft>
              <a:buSzPts val="1980"/>
              <a:buChar char="○"/>
              <a:defRPr/>
            </a:lvl5pPr>
            <a:lvl6pPr marL="2743200" lvl="5" indent="-354329" algn="l">
              <a:spcBef>
                <a:spcPts val="1200"/>
              </a:spcBef>
              <a:spcAft>
                <a:spcPts val="0"/>
              </a:spcAft>
              <a:buSzPts val="1980"/>
              <a:buChar char="■"/>
              <a:defRPr/>
            </a:lvl6pPr>
            <a:lvl7pPr marL="3200400" lvl="6" indent="-354329" algn="l">
              <a:spcBef>
                <a:spcPts val="1200"/>
              </a:spcBef>
              <a:spcAft>
                <a:spcPts val="0"/>
              </a:spcAft>
              <a:buSzPts val="1980"/>
              <a:buChar char="●"/>
              <a:defRPr/>
            </a:lvl7pPr>
            <a:lvl8pPr marL="3657600" lvl="7" indent="-354329" algn="l">
              <a:spcBef>
                <a:spcPts val="1200"/>
              </a:spcBef>
              <a:spcAft>
                <a:spcPts val="0"/>
              </a:spcAft>
              <a:buSzPts val="1980"/>
              <a:buChar char="○"/>
              <a:defRPr/>
            </a:lvl8pPr>
            <a:lvl9pPr marL="4114800" lvl="8" indent="-354329" algn="l">
              <a:spcBef>
                <a:spcPts val="1200"/>
              </a:spcBef>
              <a:spcAft>
                <a:spcPts val="1200"/>
              </a:spcAft>
              <a:buSzPts val="1980"/>
              <a:buChar char="■"/>
              <a:defRPr/>
            </a:lvl9pPr>
          </a:lstStyle>
          <a:p>
            <a:endParaRPr/>
          </a:p>
        </p:txBody>
      </p:sp>
      <p:sp>
        <p:nvSpPr>
          <p:cNvPr id="55" name="Google Shape;55;p13"/>
          <p:cNvSpPr txBox="1">
            <a:spLocks noGrp="1"/>
          </p:cNvSpPr>
          <p:nvPr>
            <p:ph type="dt" idx="10"/>
          </p:nvPr>
        </p:nvSpPr>
        <p:spPr>
          <a:xfrm>
            <a:off x="5629835" y="4706751"/>
            <a:ext cx="2133600" cy="2739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264458" y="4706751"/>
            <a:ext cx="48408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7897906" y="4706751"/>
            <a:ext cx="990600" cy="273900"/>
          </a:xfrm>
          <a:prstGeom prst="rect">
            <a:avLst/>
          </a:prstGeom>
          <a:noFill/>
          <a:ln>
            <a:noFill/>
          </a:ln>
        </p:spPr>
        <p:txBody>
          <a:bodyPr spcFirstLastPara="1" wrap="square" lIns="91425" tIns="45700" rIns="91425" bIns="45700"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a:off x="283050" y="344225"/>
            <a:ext cx="8520600" cy="6174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title"/>
          </p:nvPr>
        </p:nvSpPr>
        <p:spPr>
          <a:xfrm>
            <a:off x="311700" y="36657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u="none"/>
            </a:lvl1pPr>
            <a:lvl2pPr lvl="1">
              <a:spcBef>
                <a:spcPts val="0"/>
              </a:spcBef>
              <a:spcAft>
                <a:spcPts val="0"/>
              </a:spcAft>
              <a:buSzPts val="3200"/>
              <a:buNone/>
              <a:defRPr u="none"/>
            </a:lvl2pPr>
            <a:lvl3pPr lvl="2">
              <a:spcBef>
                <a:spcPts val="0"/>
              </a:spcBef>
              <a:spcAft>
                <a:spcPts val="0"/>
              </a:spcAft>
              <a:buSzPts val="3200"/>
              <a:buNone/>
              <a:defRPr u="none"/>
            </a:lvl3pPr>
            <a:lvl4pPr lvl="3">
              <a:spcBef>
                <a:spcPts val="0"/>
              </a:spcBef>
              <a:spcAft>
                <a:spcPts val="0"/>
              </a:spcAft>
              <a:buSzPts val="3200"/>
              <a:buNone/>
              <a:defRPr u="none"/>
            </a:lvl4pPr>
            <a:lvl5pPr lvl="4">
              <a:spcBef>
                <a:spcPts val="0"/>
              </a:spcBef>
              <a:spcAft>
                <a:spcPts val="0"/>
              </a:spcAft>
              <a:buSzPts val="3200"/>
              <a:buNone/>
              <a:defRPr u="none"/>
            </a:lvl5pPr>
            <a:lvl6pPr lvl="5">
              <a:spcBef>
                <a:spcPts val="0"/>
              </a:spcBef>
              <a:spcAft>
                <a:spcPts val="0"/>
              </a:spcAft>
              <a:buSzPts val="3200"/>
              <a:buNone/>
              <a:defRPr u="none"/>
            </a:lvl6pPr>
            <a:lvl7pPr lvl="6">
              <a:spcBef>
                <a:spcPts val="0"/>
              </a:spcBef>
              <a:spcAft>
                <a:spcPts val="0"/>
              </a:spcAft>
              <a:buSzPts val="3200"/>
              <a:buNone/>
              <a:defRPr u="none"/>
            </a:lvl7pPr>
            <a:lvl8pPr lvl="7">
              <a:spcBef>
                <a:spcPts val="0"/>
              </a:spcBef>
              <a:spcAft>
                <a:spcPts val="0"/>
              </a:spcAft>
              <a:buSzPts val="3200"/>
              <a:buNone/>
              <a:defRPr u="none"/>
            </a:lvl8pPr>
            <a:lvl9pPr lvl="8">
              <a:spcBef>
                <a:spcPts val="0"/>
              </a:spcBef>
              <a:spcAft>
                <a:spcPts val="0"/>
              </a:spcAft>
              <a:buSzPts val="3200"/>
              <a:buNone/>
              <a:defRPr u="none"/>
            </a:lvl9pPr>
          </a:lstStyle>
          <a:p>
            <a:endParaRPr/>
          </a:p>
        </p:txBody>
      </p:sp>
      <p:sp>
        <p:nvSpPr>
          <p:cNvPr id="20" name="Google Shape;20;p4"/>
          <p:cNvSpPr txBox="1">
            <a:spLocks noGrp="1"/>
          </p:cNvSpPr>
          <p:nvPr>
            <p:ph type="body" idx="1"/>
          </p:nvPr>
        </p:nvSpPr>
        <p:spPr>
          <a:xfrm>
            <a:off x="283050" y="111022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pic>
        <p:nvPicPr>
          <p:cNvPr id="21" name="Google Shape;21;p4"/>
          <p:cNvPicPr preferRelativeResize="0"/>
          <p:nvPr/>
        </p:nvPicPr>
        <p:blipFill rotWithShape="1">
          <a:blip r:embed="rId2">
            <a:alphaModFix/>
          </a:blip>
          <a:srcRect b="13187"/>
          <a:stretch/>
        </p:blipFill>
        <p:spPr>
          <a:xfrm>
            <a:off x="7620000" y="4526626"/>
            <a:ext cx="1387069" cy="5727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38927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38927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9" name="Google Shape;2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6" name="Google Shape;3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 name="Google Shape;4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8927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Century Gothic"/>
              <a:buNone/>
              <a:defRPr sz="3200" b="1">
                <a:solidFill>
                  <a:schemeClr val="dk1"/>
                </a:solidFill>
                <a:latin typeface="Century Gothic"/>
                <a:ea typeface="Century Gothic"/>
                <a:cs typeface="Century Gothic"/>
                <a:sym typeface="Century Gothic"/>
              </a:defRPr>
            </a:lvl1pPr>
            <a:lvl2pPr lvl="1" algn="ctr">
              <a:spcBef>
                <a:spcPts val="0"/>
              </a:spcBef>
              <a:spcAft>
                <a:spcPts val="0"/>
              </a:spcAft>
              <a:buClr>
                <a:srgbClr val="F1C232"/>
              </a:buClr>
              <a:buSzPts val="3200"/>
              <a:buFont typeface="Century Gothic"/>
              <a:buNone/>
              <a:defRPr sz="3200" b="1">
                <a:solidFill>
                  <a:srgbClr val="F1C232"/>
                </a:solidFill>
                <a:latin typeface="Century Gothic"/>
                <a:ea typeface="Century Gothic"/>
                <a:cs typeface="Century Gothic"/>
                <a:sym typeface="Century Gothic"/>
              </a:defRPr>
            </a:lvl2pPr>
            <a:lvl3pPr lvl="2" algn="ctr">
              <a:spcBef>
                <a:spcPts val="0"/>
              </a:spcBef>
              <a:spcAft>
                <a:spcPts val="0"/>
              </a:spcAft>
              <a:buClr>
                <a:srgbClr val="F1C232"/>
              </a:buClr>
              <a:buSzPts val="3200"/>
              <a:buFont typeface="Century Gothic"/>
              <a:buNone/>
              <a:defRPr sz="3200" b="1">
                <a:solidFill>
                  <a:srgbClr val="F1C232"/>
                </a:solidFill>
                <a:latin typeface="Century Gothic"/>
                <a:ea typeface="Century Gothic"/>
                <a:cs typeface="Century Gothic"/>
                <a:sym typeface="Century Gothic"/>
              </a:defRPr>
            </a:lvl3pPr>
            <a:lvl4pPr lvl="3" algn="ctr">
              <a:spcBef>
                <a:spcPts val="0"/>
              </a:spcBef>
              <a:spcAft>
                <a:spcPts val="0"/>
              </a:spcAft>
              <a:buClr>
                <a:srgbClr val="F1C232"/>
              </a:buClr>
              <a:buSzPts val="3200"/>
              <a:buFont typeface="Century Gothic"/>
              <a:buNone/>
              <a:defRPr sz="3200" b="1">
                <a:solidFill>
                  <a:srgbClr val="F1C232"/>
                </a:solidFill>
                <a:latin typeface="Century Gothic"/>
                <a:ea typeface="Century Gothic"/>
                <a:cs typeface="Century Gothic"/>
                <a:sym typeface="Century Gothic"/>
              </a:defRPr>
            </a:lvl4pPr>
            <a:lvl5pPr lvl="4" algn="ctr">
              <a:spcBef>
                <a:spcPts val="0"/>
              </a:spcBef>
              <a:spcAft>
                <a:spcPts val="0"/>
              </a:spcAft>
              <a:buClr>
                <a:srgbClr val="F1C232"/>
              </a:buClr>
              <a:buSzPts val="3200"/>
              <a:buFont typeface="Century Gothic"/>
              <a:buNone/>
              <a:defRPr sz="3200" b="1">
                <a:solidFill>
                  <a:srgbClr val="F1C232"/>
                </a:solidFill>
                <a:latin typeface="Century Gothic"/>
                <a:ea typeface="Century Gothic"/>
                <a:cs typeface="Century Gothic"/>
                <a:sym typeface="Century Gothic"/>
              </a:defRPr>
            </a:lvl5pPr>
            <a:lvl6pPr lvl="5" algn="ctr">
              <a:spcBef>
                <a:spcPts val="0"/>
              </a:spcBef>
              <a:spcAft>
                <a:spcPts val="0"/>
              </a:spcAft>
              <a:buClr>
                <a:srgbClr val="F1C232"/>
              </a:buClr>
              <a:buSzPts val="3200"/>
              <a:buFont typeface="Century Gothic"/>
              <a:buNone/>
              <a:defRPr sz="3200" b="1">
                <a:solidFill>
                  <a:srgbClr val="F1C232"/>
                </a:solidFill>
                <a:latin typeface="Century Gothic"/>
                <a:ea typeface="Century Gothic"/>
                <a:cs typeface="Century Gothic"/>
                <a:sym typeface="Century Gothic"/>
              </a:defRPr>
            </a:lvl6pPr>
            <a:lvl7pPr lvl="6" algn="ctr">
              <a:spcBef>
                <a:spcPts val="0"/>
              </a:spcBef>
              <a:spcAft>
                <a:spcPts val="0"/>
              </a:spcAft>
              <a:buClr>
                <a:srgbClr val="F1C232"/>
              </a:buClr>
              <a:buSzPts val="3200"/>
              <a:buFont typeface="Century Gothic"/>
              <a:buNone/>
              <a:defRPr sz="3200" b="1">
                <a:solidFill>
                  <a:srgbClr val="F1C232"/>
                </a:solidFill>
                <a:latin typeface="Century Gothic"/>
                <a:ea typeface="Century Gothic"/>
                <a:cs typeface="Century Gothic"/>
                <a:sym typeface="Century Gothic"/>
              </a:defRPr>
            </a:lvl7pPr>
            <a:lvl8pPr lvl="7" algn="ctr">
              <a:spcBef>
                <a:spcPts val="0"/>
              </a:spcBef>
              <a:spcAft>
                <a:spcPts val="0"/>
              </a:spcAft>
              <a:buClr>
                <a:srgbClr val="F1C232"/>
              </a:buClr>
              <a:buSzPts val="3200"/>
              <a:buFont typeface="Century Gothic"/>
              <a:buNone/>
              <a:defRPr sz="3200" b="1">
                <a:solidFill>
                  <a:srgbClr val="F1C232"/>
                </a:solidFill>
                <a:latin typeface="Century Gothic"/>
                <a:ea typeface="Century Gothic"/>
                <a:cs typeface="Century Gothic"/>
                <a:sym typeface="Century Gothic"/>
              </a:defRPr>
            </a:lvl8pPr>
            <a:lvl9pPr lvl="8" algn="ctr">
              <a:spcBef>
                <a:spcPts val="0"/>
              </a:spcBef>
              <a:spcAft>
                <a:spcPts val="0"/>
              </a:spcAft>
              <a:buClr>
                <a:srgbClr val="F1C232"/>
              </a:buClr>
              <a:buSzPts val="3200"/>
              <a:buFont typeface="Century Gothic"/>
              <a:buNone/>
              <a:defRPr sz="3200" b="1">
                <a:solidFill>
                  <a:srgbClr val="F1C232"/>
                </a:solidFill>
                <a:latin typeface="Century Gothic"/>
                <a:ea typeface="Century Gothic"/>
                <a:cs typeface="Century Gothic"/>
                <a:sym typeface="Century Gothic"/>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Century Gothic"/>
              <a:buChar char="●"/>
              <a:defRPr sz="1800">
                <a:solidFill>
                  <a:schemeClr val="dk2"/>
                </a:solidFill>
                <a:latin typeface="Century Gothic"/>
                <a:ea typeface="Century Gothic"/>
                <a:cs typeface="Century Gothic"/>
                <a:sym typeface="Century Gothic"/>
              </a:defRPr>
            </a:lvl1pPr>
            <a:lvl2pPr marL="914400" lvl="1" indent="-317500">
              <a:lnSpc>
                <a:spcPct val="115000"/>
              </a:lnSpc>
              <a:spcBef>
                <a:spcPts val="0"/>
              </a:spcBef>
              <a:spcAft>
                <a:spcPts val="0"/>
              </a:spcAft>
              <a:buClr>
                <a:schemeClr val="dk2"/>
              </a:buClr>
              <a:buSzPts val="1400"/>
              <a:buFont typeface="Century Gothic"/>
              <a:buChar char="○"/>
              <a:defRPr>
                <a:solidFill>
                  <a:schemeClr val="dk2"/>
                </a:solidFill>
                <a:latin typeface="Century Gothic"/>
                <a:ea typeface="Century Gothic"/>
                <a:cs typeface="Century Gothic"/>
                <a:sym typeface="Century Gothic"/>
              </a:defRPr>
            </a:lvl2pPr>
            <a:lvl3pPr marL="1371600" lvl="2" indent="-317500">
              <a:lnSpc>
                <a:spcPct val="115000"/>
              </a:lnSpc>
              <a:spcBef>
                <a:spcPts val="0"/>
              </a:spcBef>
              <a:spcAft>
                <a:spcPts val="0"/>
              </a:spcAft>
              <a:buClr>
                <a:schemeClr val="dk2"/>
              </a:buClr>
              <a:buSzPts val="1400"/>
              <a:buFont typeface="Century Gothic"/>
              <a:buChar char="■"/>
              <a:defRPr>
                <a:solidFill>
                  <a:schemeClr val="dk2"/>
                </a:solidFill>
                <a:latin typeface="Century Gothic"/>
                <a:ea typeface="Century Gothic"/>
                <a:cs typeface="Century Gothic"/>
                <a:sym typeface="Century Gothic"/>
              </a:defRPr>
            </a:lvl3pPr>
            <a:lvl4pPr marL="1828800" lvl="3" indent="-317500">
              <a:lnSpc>
                <a:spcPct val="115000"/>
              </a:lnSpc>
              <a:spcBef>
                <a:spcPts val="0"/>
              </a:spcBef>
              <a:spcAft>
                <a:spcPts val="0"/>
              </a:spcAft>
              <a:buClr>
                <a:schemeClr val="dk2"/>
              </a:buClr>
              <a:buSzPts val="1400"/>
              <a:buFont typeface="Century Gothic"/>
              <a:buChar char="●"/>
              <a:defRPr>
                <a:solidFill>
                  <a:schemeClr val="dk2"/>
                </a:solidFill>
                <a:latin typeface="Century Gothic"/>
                <a:ea typeface="Century Gothic"/>
                <a:cs typeface="Century Gothic"/>
                <a:sym typeface="Century Gothic"/>
              </a:defRPr>
            </a:lvl4pPr>
            <a:lvl5pPr marL="2286000" lvl="4" indent="-317500">
              <a:lnSpc>
                <a:spcPct val="115000"/>
              </a:lnSpc>
              <a:spcBef>
                <a:spcPts val="0"/>
              </a:spcBef>
              <a:spcAft>
                <a:spcPts val="0"/>
              </a:spcAft>
              <a:buClr>
                <a:schemeClr val="dk2"/>
              </a:buClr>
              <a:buSzPts val="1400"/>
              <a:buFont typeface="Century Gothic"/>
              <a:buChar char="○"/>
              <a:defRPr>
                <a:solidFill>
                  <a:schemeClr val="dk2"/>
                </a:solidFill>
                <a:latin typeface="Century Gothic"/>
                <a:ea typeface="Century Gothic"/>
                <a:cs typeface="Century Gothic"/>
                <a:sym typeface="Century Gothic"/>
              </a:defRPr>
            </a:lvl5pPr>
            <a:lvl6pPr marL="2743200" lvl="5" indent="-317500">
              <a:lnSpc>
                <a:spcPct val="115000"/>
              </a:lnSpc>
              <a:spcBef>
                <a:spcPts val="0"/>
              </a:spcBef>
              <a:spcAft>
                <a:spcPts val="0"/>
              </a:spcAft>
              <a:buClr>
                <a:schemeClr val="dk2"/>
              </a:buClr>
              <a:buSzPts val="1400"/>
              <a:buFont typeface="Century Gothic"/>
              <a:buChar char="■"/>
              <a:defRPr>
                <a:solidFill>
                  <a:schemeClr val="dk2"/>
                </a:solidFill>
                <a:latin typeface="Century Gothic"/>
                <a:ea typeface="Century Gothic"/>
                <a:cs typeface="Century Gothic"/>
                <a:sym typeface="Century Gothic"/>
              </a:defRPr>
            </a:lvl6pPr>
            <a:lvl7pPr marL="3200400" lvl="6" indent="-317500">
              <a:lnSpc>
                <a:spcPct val="115000"/>
              </a:lnSpc>
              <a:spcBef>
                <a:spcPts val="0"/>
              </a:spcBef>
              <a:spcAft>
                <a:spcPts val="0"/>
              </a:spcAft>
              <a:buClr>
                <a:schemeClr val="dk2"/>
              </a:buClr>
              <a:buSzPts val="1400"/>
              <a:buFont typeface="Century Gothic"/>
              <a:buChar char="●"/>
              <a:defRPr>
                <a:solidFill>
                  <a:schemeClr val="dk2"/>
                </a:solidFill>
                <a:latin typeface="Century Gothic"/>
                <a:ea typeface="Century Gothic"/>
                <a:cs typeface="Century Gothic"/>
                <a:sym typeface="Century Gothic"/>
              </a:defRPr>
            </a:lvl7pPr>
            <a:lvl8pPr marL="3657600" lvl="7" indent="-317500">
              <a:lnSpc>
                <a:spcPct val="115000"/>
              </a:lnSpc>
              <a:spcBef>
                <a:spcPts val="0"/>
              </a:spcBef>
              <a:spcAft>
                <a:spcPts val="0"/>
              </a:spcAft>
              <a:buClr>
                <a:schemeClr val="dk2"/>
              </a:buClr>
              <a:buSzPts val="1400"/>
              <a:buFont typeface="Century Gothic"/>
              <a:buChar char="○"/>
              <a:defRPr>
                <a:solidFill>
                  <a:schemeClr val="dk2"/>
                </a:solidFill>
                <a:latin typeface="Century Gothic"/>
                <a:ea typeface="Century Gothic"/>
                <a:cs typeface="Century Gothic"/>
                <a:sym typeface="Century Gothic"/>
              </a:defRPr>
            </a:lvl8pPr>
            <a:lvl9pPr marL="4114800" lvl="8" indent="-317500">
              <a:lnSpc>
                <a:spcPct val="115000"/>
              </a:lnSpc>
              <a:spcBef>
                <a:spcPts val="0"/>
              </a:spcBef>
              <a:spcAft>
                <a:spcPts val="0"/>
              </a:spcAft>
              <a:buClr>
                <a:schemeClr val="dk2"/>
              </a:buClr>
              <a:buSzPts val="1400"/>
              <a:buFont typeface="Century Gothic"/>
              <a:buChar char="■"/>
              <a:defRPr>
                <a:solidFill>
                  <a:schemeClr val="dk2"/>
                </a:solidFill>
                <a:latin typeface="Century Gothic"/>
                <a:ea typeface="Century Gothic"/>
                <a:cs typeface="Century Gothic"/>
                <a:sym typeface="Century Gothic"/>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a:off x="-75" y="4475875"/>
            <a:ext cx="9144000" cy="6675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10;p1"/>
          <p:cNvPicPr preferRelativeResize="0"/>
          <p:nvPr/>
        </p:nvPicPr>
        <p:blipFill rotWithShape="1">
          <a:blip r:embed="rId14">
            <a:alphaModFix/>
          </a:blip>
          <a:srcRect b="16771"/>
          <a:stretch/>
        </p:blipFill>
        <p:spPr>
          <a:xfrm>
            <a:off x="7602700" y="4510525"/>
            <a:ext cx="1445949" cy="57237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Ry8sRlDkmpI"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kg7juR04LU"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bM4KHQ9Lj-E"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4AZHuOLzX1Y"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document/d/1O8HSfO6lXUbt8VSkaAYEH0635ErE8nPYXTJJvPsVSA0/copy"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DBsda62525"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tuVa27WISyo"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nationaldb.org/products/modules/pd/communication/M3L3/"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OZd9jf5nV7I"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tinyurl.com/VDBPCalendarSystems"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hyperlink" Target="mailto:vadeafblind@vcu.edu" TargetMode="External"/><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hyperlink" Target="https://forms.gle/u5wty8rE4daNR15V9"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26.png"/><Relationship Id="rId11" Type="http://schemas.openxmlformats.org/officeDocument/2006/relationships/hyperlink" Target="http://instagram.com/vadeafblindproject" TargetMode="External"/><Relationship Id="rId5" Type="http://schemas.openxmlformats.org/officeDocument/2006/relationships/image" Target="../media/image25.png"/><Relationship Id="rId10" Type="http://schemas.openxmlformats.org/officeDocument/2006/relationships/hyperlink" Target="https://www.facebook.com/VirginiaDeafblindProject/" TargetMode="External"/><Relationship Id="rId4" Type="http://schemas.openxmlformats.org/officeDocument/2006/relationships/image" Target="../media/image24.png"/><Relationship Id="rId9" Type="http://schemas.openxmlformats.org/officeDocument/2006/relationships/hyperlink" Target="https://vadeafblindproject.partnership.vcu.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311708" y="744575"/>
            <a:ext cx="8520600" cy="2052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311" dirty="0"/>
              <a:t>Calendar Systems: </a:t>
            </a:r>
            <a:endParaRPr sz="4311" dirty="0"/>
          </a:p>
          <a:p>
            <a:pPr marL="0" lvl="0" indent="0" algn="ctr" rtl="0">
              <a:spcBef>
                <a:spcPts val="0"/>
              </a:spcBef>
              <a:spcAft>
                <a:spcPts val="0"/>
              </a:spcAft>
              <a:buNone/>
            </a:pPr>
            <a:r>
              <a:rPr lang="en" sz="3866" dirty="0"/>
              <a:t>A Gateway to Language and Literacy</a:t>
            </a:r>
            <a:endParaRPr dirty="0"/>
          </a:p>
        </p:txBody>
      </p:sp>
      <p:sp>
        <p:nvSpPr>
          <p:cNvPr id="63" name="Google Shape;63;p14"/>
          <p:cNvSpPr txBox="1">
            <a:spLocks noGrp="1"/>
          </p:cNvSpPr>
          <p:nvPr>
            <p:ph type="subTitle" idx="1"/>
          </p:nvPr>
        </p:nvSpPr>
        <p:spPr>
          <a:xfrm>
            <a:off x="353425" y="3199050"/>
            <a:ext cx="3451800" cy="824700"/>
          </a:xfrm>
          <a:prstGeom prst="rect">
            <a:avLst/>
          </a:prstGeom>
        </p:spPr>
        <p:txBody>
          <a:bodyPr spcFirstLastPara="1" wrap="square" lIns="91425" tIns="91425" rIns="91425" bIns="91425" anchor="ctr" anchorCtr="0">
            <a:normAutofit fontScale="55000" lnSpcReduction="20000"/>
          </a:bodyPr>
          <a:lstStyle/>
          <a:p>
            <a:pPr marL="0" lvl="0" indent="0" algn="ctr" rtl="0">
              <a:spcBef>
                <a:spcPts val="0"/>
              </a:spcBef>
              <a:spcAft>
                <a:spcPts val="0"/>
              </a:spcAft>
              <a:buNone/>
            </a:pPr>
            <a:r>
              <a:rPr lang="en" dirty="0"/>
              <a:t>Hilary Hodes</a:t>
            </a:r>
            <a:endParaRPr dirty="0"/>
          </a:p>
          <a:p>
            <a:pPr marL="0" lvl="0" indent="0" algn="ctr" rtl="0">
              <a:spcBef>
                <a:spcPts val="0"/>
              </a:spcBef>
              <a:spcAft>
                <a:spcPts val="0"/>
              </a:spcAft>
              <a:buNone/>
            </a:pPr>
            <a:r>
              <a:rPr lang="en" dirty="0"/>
              <a:t>Project Coordinator</a:t>
            </a:r>
            <a:endParaRPr dirty="0"/>
          </a:p>
          <a:p>
            <a:pPr marL="0" lvl="0" indent="0" algn="ctr" rtl="0">
              <a:spcBef>
                <a:spcPts val="0"/>
              </a:spcBef>
              <a:spcAft>
                <a:spcPts val="0"/>
              </a:spcAft>
              <a:buNone/>
            </a:pPr>
            <a:r>
              <a:rPr lang="en-US" dirty="0"/>
              <a:t>E</a:t>
            </a:r>
            <a:r>
              <a:rPr lang="en" dirty="0"/>
              <a:t>mail: </a:t>
            </a:r>
            <a:r>
              <a:rPr lang="en" dirty="0" err="1"/>
              <a:t>hhodes@vcu.edu</a:t>
            </a:r>
            <a:endParaRPr dirty="0"/>
          </a:p>
        </p:txBody>
      </p:sp>
      <p:sp>
        <p:nvSpPr>
          <p:cNvPr id="64" name="Google Shape;64;p14"/>
          <p:cNvSpPr txBox="1">
            <a:spLocks noGrp="1"/>
          </p:cNvSpPr>
          <p:nvPr>
            <p:ph type="subTitle" idx="1"/>
          </p:nvPr>
        </p:nvSpPr>
        <p:spPr>
          <a:xfrm>
            <a:off x="5380500" y="3199050"/>
            <a:ext cx="3451800" cy="824700"/>
          </a:xfrm>
          <a:prstGeom prst="rect">
            <a:avLst/>
          </a:prstGeom>
        </p:spPr>
        <p:txBody>
          <a:bodyPr spcFirstLastPara="1" wrap="square" lIns="91425" tIns="91425" rIns="91425" bIns="91425" anchor="ctr" anchorCtr="0">
            <a:normAutofit fontScale="55000" lnSpcReduction="20000"/>
          </a:bodyPr>
          <a:lstStyle/>
          <a:p>
            <a:pPr marL="0" lvl="0" indent="0" algn="ctr" rtl="0">
              <a:spcBef>
                <a:spcPts val="0"/>
              </a:spcBef>
              <a:spcAft>
                <a:spcPts val="0"/>
              </a:spcAft>
              <a:buNone/>
            </a:pPr>
            <a:r>
              <a:rPr lang="en" dirty="0"/>
              <a:t>Ira </a:t>
            </a:r>
            <a:r>
              <a:rPr lang="en" dirty="0" err="1"/>
              <a:t>Padhye</a:t>
            </a:r>
            <a:endParaRPr dirty="0"/>
          </a:p>
          <a:p>
            <a:pPr marL="0" lvl="0" indent="0" algn="ctr" rtl="0">
              <a:spcBef>
                <a:spcPts val="0"/>
              </a:spcBef>
              <a:spcAft>
                <a:spcPts val="0"/>
              </a:spcAft>
              <a:buNone/>
            </a:pPr>
            <a:r>
              <a:rPr lang="en" dirty="0"/>
              <a:t>Project Director</a:t>
            </a:r>
            <a:endParaRPr dirty="0"/>
          </a:p>
          <a:p>
            <a:pPr marL="0" lvl="0" indent="0" algn="ctr" rtl="0">
              <a:spcBef>
                <a:spcPts val="0"/>
              </a:spcBef>
              <a:spcAft>
                <a:spcPts val="0"/>
              </a:spcAft>
              <a:buNone/>
            </a:pPr>
            <a:r>
              <a:rPr lang="en" dirty="0"/>
              <a:t>Email: </a:t>
            </a:r>
            <a:r>
              <a:rPr lang="en" dirty="0" err="1"/>
              <a:t>iapadhye@vcu.edu</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11700" y="3665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Anticipation Calendar Example</a:t>
            </a:r>
            <a:endParaRPr dirty="0"/>
          </a:p>
        </p:txBody>
      </p:sp>
      <p:pic>
        <p:nvPicPr>
          <p:cNvPr id="127" name="Google Shape;127;p23" descr="Marguerite Bilms presents &quot;Object Schedule Systems which can be developed and used at home or at school.  She describes the benefits of schedule systems as developing literacy skills, concepts, memory, and expressive and receptive communication." title="Object Schedule System with Marguerite Bilms">
            <a:hlinkClick r:id="rId3"/>
          </p:cNvPr>
          <p:cNvPicPr preferRelativeResize="0"/>
          <p:nvPr/>
        </p:nvPicPr>
        <p:blipFill>
          <a:blip r:embed="rId4">
            <a:alphaModFix/>
          </a:blip>
          <a:stretch>
            <a:fillRect/>
          </a:stretch>
        </p:blipFill>
        <p:spPr>
          <a:xfrm>
            <a:off x="1683300" y="1091050"/>
            <a:ext cx="5777375" cy="3249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a:extLst>
              <a:ext uri="{C183D7F6-B498-43B3-948B-1728B52AA6E4}">
                <adec:decorative xmlns:adec="http://schemas.microsoft.com/office/drawing/2017/decorative" val="1"/>
              </a:ext>
            </a:extLst>
          </p:cNvPr>
          <p:cNvSpPr txBox="1">
            <a:spLocks noGrp="1"/>
          </p:cNvSpPr>
          <p:nvPr>
            <p:ph type="title"/>
          </p:nvPr>
        </p:nvSpPr>
        <p:spPr>
          <a:xfrm>
            <a:off x="311700" y="3665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Example of Student Using Daily Calendar</a:t>
            </a:r>
            <a:endParaRPr dirty="0"/>
          </a:p>
        </p:txBody>
      </p:sp>
      <p:pic>
        <p:nvPicPr>
          <p:cNvPr id="133" name="Google Shape;133;p24" descr="A student and adult's hands on a daily calendar system with tactile symbols divided by pieces of rope.">
            <a:hlinkClick r:id="rId3"/>
          </p:cNvPr>
          <p:cNvPicPr preferRelativeResize="0"/>
          <p:nvPr/>
        </p:nvPicPr>
        <p:blipFill>
          <a:blip r:embed="rId4">
            <a:alphaModFix/>
          </a:blip>
          <a:stretch>
            <a:fillRect/>
          </a:stretch>
        </p:blipFill>
        <p:spPr>
          <a:xfrm>
            <a:off x="1545738" y="1027675"/>
            <a:ext cx="6052525" cy="3404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338275" y="388147"/>
            <a:ext cx="7772400" cy="606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000" dirty="0"/>
              <a:t>Expanded Calendars</a:t>
            </a:r>
            <a:endParaRPr sz="3000" dirty="0"/>
          </a:p>
        </p:txBody>
      </p:sp>
      <p:pic>
        <p:nvPicPr>
          <p:cNvPr id="139" name="Google Shape;139;p25" descr="weekly expanded calendar:&#10;&#10;A red weekly calendar with seven days and an icon displayed in each of the seven days. "/>
          <p:cNvPicPr preferRelativeResize="0"/>
          <p:nvPr/>
        </p:nvPicPr>
        <p:blipFill rotWithShape="1">
          <a:blip r:embed="rId3">
            <a:alphaModFix/>
          </a:blip>
          <a:srcRect t="45331"/>
          <a:stretch/>
        </p:blipFill>
        <p:spPr>
          <a:xfrm>
            <a:off x="2689038" y="1316519"/>
            <a:ext cx="3070886" cy="944317"/>
          </a:xfrm>
          <a:prstGeom prst="rect">
            <a:avLst/>
          </a:prstGeom>
          <a:noFill/>
          <a:ln>
            <a:noFill/>
          </a:ln>
        </p:spPr>
      </p:pic>
      <p:pic>
        <p:nvPicPr>
          <p:cNvPr id="140" name="Google Shape;140;p25" descr="A monthly calendar is displayed on a white poster board. The weeks that have been completed are covered with a thick red ribbon.  On top of the calendar is the letter J to indicate the month. In front of the monthly calendar is a strip of grey carpet with a daily calendar.  A blue basket is located at the right end of the daily calendar.  "/>
          <p:cNvPicPr preferRelativeResize="0"/>
          <p:nvPr/>
        </p:nvPicPr>
        <p:blipFill rotWithShape="1">
          <a:blip r:embed="rId4">
            <a:alphaModFix/>
          </a:blip>
          <a:srcRect t="3940" r="7167" b="22003"/>
          <a:stretch/>
        </p:blipFill>
        <p:spPr>
          <a:xfrm>
            <a:off x="4430425" y="2690796"/>
            <a:ext cx="4305625" cy="1718309"/>
          </a:xfrm>
          <a:prstGeom prst="rect">
            <a:avLst/>
          </a:prstGeom>
          <a:noFill/>
          <a:ln>
            <a:noFill/>
          </a:ln>
        </p:spPr>
      </p:pic>
      <p:sp>
        <p:nvSpPr>
          <p:cNvPr id="141" name="Google Shape;141;p25">
            <a:extLst>
              <a:ext uri="{C183D7F6-B498-43B3-948B-1728B52AA6E4}">
                <adec:decorative xmlns:adec="http://schemas.microsoft.com/office/drawing/2017/decorative" val="1"/>
              </a:ext>
            </a:extLst>
          </p:cNvPr>
          <p:cNvSpPr txBox="1"/>
          <p:nvPr/>
        </p:nvSpPr>
        <p:spPr>
          <a:xfrm>
            <a:off x="3579168" y="946231"/>
            <a:ext cx="1290600" cy="30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latin typeface="Tahoma"/>
                <a:ea typeface="Tahoma"/>
                <a:cs typeface="Tahoma"/>
                <a:sym typeface="Tahoma"/>
              </a:rPr>
              <a:t>Weekly</a:t>
            </a:r>
            <a:endParaRPr sz="1800" b="1" dirty="0">
              <a:latin typeface="Tahoma"/>
              <a:ea typeface="Tahoma"/>
              <a:cs typeface="Tahoma"/>
              <a:sym typeface="Tahoma"/>
            </a:endParaRPr>
          </a:p>
        </p:txBody>
      </p:sp>
      <p:sp>
        <p:nvSpPr>
          <p:cNvPr id="142" name="Google Shape;142;p25">
            <a:extLst>
              <a:ext uri="{C183D7F6-B498-43B3-948B-1728B52AA6E4}">
                <adec:decorative xmlns:adec="http://schemas.microsoft.com/office/drawing/2017/decorative" val="1"/>
              </a:ext>
            </a:extLst>
          </p:cNvPr>
          <p:cNvSpPr txBox="1"/>
          <p:nvPr/>
        </p:nvSpPr>
        <p:spPr>
          <a:xfrm flipH="1">
            <a:off x="447468" y="1956913"/>
            <a:ext cx="1650600" cy="30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latin typeface="Tahoma"/>
                <a:ea typeface="Tahoma"/>
                <a:cs typeface="Tahoma"/>
                <a:sym typeface="Tahoma"/>
              </a:rPr>
              <a:t>Multi-Week</a:t>
            </a:r>
            <a:endParaRPr sz="1800" b="1" dirty="0">
              <a:latin typeface="Tahoma"/>
              <a:ea typeface="Tahoma"/>
              <a:cs typeface="Tahoma"/>
              <a:sym typeface="Tahoma"/>
            </a:endParaRPr>
          </a:p>
        </p:txBody>
      </p:sp>
      <p:sp>
        <p:nvSpPr>
          <p:cNvPr id="143" name="Google Shape;143;p25">
            <a:extLst>
              <a:ext uri="{C183D7F6-B498-43B3-948B-1728B52AA6E4}">
                <adec:decorative xmlns:adec="http://schemas.microsoft.com/office/drawing/2017/decorative" val="1"/>
              </a:ext>
            </a:extLst>
          </p:cNvPr>
          <p:cNvSpPr txBox="1"/>
          <p:nvPr/>
        </p:nvSpPr>
        <p:spPr>
          <a:xfrm>
            <a:off x="5937925" y="2337244"/>
            <a:ext cx="1290600" cy="30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latin typeface="Tahoma"/>
                <a:ea typeface="Tahoma"/>
                <a:cs typeface="Tahoma"/>
                <a:sym typeface="Tahoma"/>
              </a:rPr>
              <a:t>Monthly</a:t>
            </a:r>
            <a:endParaRPr sz="1800" b="1" dirty="0">
              <a:latin typeface="Tahoma"/>
              <a:ea typeface="Tahoma"/>
              <a:cs typeface="Tahoma"/>
              <a:sym typeface="Tahoma"/>
            </a:endParaRPr>
          </a:p>
        </p:txBody>
      </p:sp>
      <p:pic>
        <p:nvPicPr>
          <p:cNvPr id="144" name="Google Shape;144;p25" descr="two week tactile calendar:&#10;&#10;A two week tactile multi-calendar.  The days of the week are on a green poster board, and the activities for each day are located on a long carpeted strip. The days of the week are separated by a vertical while rope. "/>
          <p:cNvPicPr preferRelativeResize="0"/>
          <p:nvPr/>
        </p:nvPicPr>
        <p:blipFill>
          <a:blip r:embed="rId5">
            <a:alphaModFix/>
          </a:blip>
          <a:stretch>
            <a:fillRect/>
          </a:stretch>
        </p:blipFill>
        <p:spPr>
          <a:xfrm>
            <a:off x="544525" y="2337250"/>
            <a:ext cx="2762448" cy="2071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a:extLst>
              <a:ext uri="{C183D7F6-B498-43B3-948B-1728B52AA6E4}">
                <adec:decorative xmlns:adec="http://schemas.microsoft.com/office/drawing/2017/decorative" val="1"/>
              </a:ext>
            </a:extLst>
          </p:cNvPr>
          <p:cNvSpPr txBox="1">
            <a:spLocks noGrp="1"/>
          </p:cNvSpPr>
          <p:nvPr>
            <p:ph type="title"/>
          </p:nvPr>
        </p:nvSpPr>
        <p:spPr>
          <a:xfrm>
            <a:off x="311700" y="3665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Selecting a Time Frame Checklist</a:t>
            </a:r>
            <a:endParaRPr dirty="0"/>
          </a:p>
        </p:txBody>
      </p:sp>
      <p:sp>
        <p:nvSpPr>
          <p:cNvPr id="150" name="Google Shape;150;p26">
            <a:extLst>
              <a:ext uri="{C183D7F6-B498-43B3-948B-1728B52AA6E4}">
                <adec:decorative xmlns:adec="http://schemas.microsoft.com/office/drawing/2017/decorative" val="1"/>
              </a:ext>
            </a:extLst>
          </p:cNvPr>
          <p:cNvSpPr txBox="1">
            <a:spLocks noGrp="1"/>
          </p:cNvSpPr>
          <p:nvPr>
            <p:ph type="body" idx="1"/>
          </p:nvPr>
        </p:nvSpPr>
        <p:spPr>
          <a:xfrm>
            <a:off x="311700" y="2035800"/>
            <a:ext cx="8520600" cy="2276400"/>
          </a:xfrm>
          <a:prstGeom prst="rect">
            <a:avLst/>
          </a:prstGeom>
        </p:spPr>
        <p:txBody>
          <a:bodyPr spcFirstLastPara="1" wrap="square" lIns="91425" tIns="91425" rIns="91425" bIns="91425" anchor="t" anchorCtr="0">
            <a:normAutofit lnSpcReduction="10000"/>
          </a:bodyPr>
          <a:lstStyle/>
          <a:p>
            <a:pPr marL="457200" lvl="0" indent="-342900" algn="l" rtl="0">
              <a:lnSpc>
                <a:spcPct val="105000"/>
              </a:lnSpc>
              <a:spcBef>
                <a:spcPts val="0"/>
              </a:spcBef>
              <a:spcAft>
                <a:spcPts val="0"/>
              </a:spcAft>
              <a:buSzPts val="1800"/>
              <a:buChar char="➢"/>
            </a:pPr>
            <a:r>
              <a:rPr lang="en" dirty="0"/>
              <a:t>Start with the Anticipation Calendar time frame, continue until the student misses a </a:t>
            </a:r>
            <a:r>
              <a:rPr lang="en" b="1" dirty="0"/>
              <a:t>key characteristic (in bold)</a:t>
            </a:r>
            <a:r>
              <a:rPr lang="en" dirty="0"/>
              <a:t>. </a:t>
            </a:r>
            <a:endParaRPr dirty="0"/>
          </a:p>
          <a:p>
            <a:pPr marL="457200" lvl="0" indent="-342900" algn="l" rtl="0">
              <a:lnSpc>
                <a:spcPct val="105000"/>
              </a:lnSpc>
              <a:spcBef>
                <a:spcPts val="0"/>
              </a:spcBef>
              <a:spcAft>
                <a:spcPts val="0"/>
              </a:spcAft>
              <a:buSzPts val="1800"/>
              <a:buChar char="➢"/>
            </a:pPr>
            <a:r>
              <a:rPr lang="en" dirty="0"/>
              <a:t>Stop at this point. Select this time frame. </a:t>
            </a:r>
            <a:endParaRPr dirty="0"/>
          </a:p>
          <a:p>
            <a:pPr marL="457200" lvl="0" indent="-342900" algn="l" rtl="0">
              <a:lnSpc>
                <a:spcPct val="105000"/>
              </a:lnSpc>
              <a:spcBef>
                <a:spcPts val="0"/>
              </a:spcBef>
              <a:spcAft>
                <a:spcPts val="0"/>
              </a:spcAft>
              <a:buSzPts val="1800"/>
              <a:buChar char="➢"/>
            </a:pPr>
            <a:r>
              <a:rPr lang="en" dirty="0"/>
              <a:t>The student should be able to demonstrate the </a:t>
            </a:r>
            <a:r>
              <a:rPr lang="en" b="1" dirty="0"/>
              <a:t>key characteristics</a:t>
            </a:r>
            <a:r>
              <a:rPr lang="en" dirty="0"/>
              <a:t> of each time frame before moving to the next time frame. </a:t>
            </a:r>
            <a:endParaRPr dirty="0"/>
          </a:p>
          <a:p>
            <a:pPr marL="457200" lvl="0" indent="-342900" algn="l" rtl="0">
              <a:lnSpc>
                <a:spcPct val="105000"/>
              </a:lnSpc>
              <a:spcBef>
                <a:spcPts val="0"/>
              </a:spcBef>
              <a:spcAft>
                <a:spcPts val="0"/>
              </a:spcAft>
              <a:buSzPts val="1800"/>
              <a:buChar char="➢"/>
            </a:pPr>
            <a:r>
              <a:rPr lang="en" dirty="0"/>
              <a:t>The </a:t>
            </a:r>
            <a:r>
              <a:rPr lang="en" i="1" dirty="0"/>
              <a:t>secondary characteristics (in italics)</a:t>
            </a:r>
            <a:r>
              <a:rPr lang="en" dirty="0"/>
              <a:t> are not required but may help families and staff select a time frame. </a:t>
            </a:r>
            <a:endParaRPr dirty="0"/>
          </a:p>
          <a:p>
            <a:pPr marL="0" lvl="0" indent="0" algn="r" rtl="0">
              <a:lnSpc>
                <a:spcPct val="105000"/>
              </a:lnSpc>
              <a:spcBef>
                <a:spcPts val="0"/>
              </a:spcBef>
              <a:spcAft>
                <a:spcPts val="0"/>
              </a:spcAft>
              <a:buNone/>
            </a:pPr>
            <a:r>
              <a:rPr lang="en" dirty="0"/>
              <a:t>p. 114</a:t>
            </a:r>
            <a:endParaRPr dirty="0"/>
          </a:p>
        </p:txBody>
      </p:sp>
      <p:sp>
        <p:nvSpPr>
          <p:cNvPr id="153" name="Google Shape;153;p26" descr="Level 3 Expanded Calendar"/>
          <p:cNvSpPr/>
          <p:nvPr/>
        </p:nvSpPr>
        <p:spPr>
          <a:xfrm>
            <a:off x="5829250" y="1134288"/>
            <a:ext cx="2919900" cy="7065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entury Gothic"/>
                <a:ea typeface="Century Gothic"/>
                <a:cs typeface="Century Gothic"/>
                <a:sym typeface="Century Gothic"/>
              </a:rPr>
              <a:t>Level 3</a:t>
            </a:r>
            <a:endParaRPr b="1" dirty="0">
              <a:latin typeface="Century Gothic"/>
              <a:ea typeface="Century Gothic"/>
              <a:cs typeface="Century Gothic"/>
              <a:sym typeface="Century Gothic"/>
            </a:endParaRPr>
          </a:p>
          <a:p>
            <a:pPr marL="0" lvl="0" indent="0" algn="ctr" rtl="0">
              <a:spcBef>
                <a:spcPts val="0"/>
              </a:spcBef>
              <a:spcAft>
                <a:spcPts val="0"/>
              </a:spcAft>
              <a:buNone/>
            </a:pPr>
            <a:r>
              <a:rPr lang="en" b="1" dirty="0">
                <a:latin typeface="Century Gothic"/>
                <a:ea typeface="Century Gothic"/>
                <a:cs typeface="Century Gothic"/>
                <a:sym typeface="Century Gothic"/>
              </a:rPr>
              <a:t>Expanded Calendar</a:t>
            </a:r>
            <a:endParaRPr b="1" dirty="0">
              <a:latin typeface="Century Gothic"/>
              <a:ea typeface="Century Gothic"/>
              <a:cs typeface="Century Gothic"/>
              <a:sym typeface="Century Gothic"/>
            </a:endParaRPr>
          </a:p>
        </p:txBody>
      </p:sp>
      <p:sp>
        <p:nvSpPr>
          <p:cNvPr id="152" name="Google Shape;152;p26" descr="Level 2 Daily Calendar"/>
          <p:cNvSpPr/>
          <p:nvPr/>
        </p:nvSpPr>
        <p:spPr>
          <a:xfrm>
            <a:off x="3112050" y="1134275"/>
            <a:ext cx="2919900" cy="7065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entury Gothic"/>
                <a:ea typeface="Century Gothic"/>
                <a:cs typeface="Century Gothic"/>
                <a:sym typeface="Century Gothic"/>
              </a:rPr>
              <a:t>Level 2</a:t>
            </a:r>
            <a:endParaRPr b="1" dirty="0">
              <a:latin typeface="Century Gothic"/>
              <a:ea typeface="Century Gothic"/>
              <a:cs typeface="Century Gothic"/>
              <a:sym typeface="Century Gothic"/>
            </a:endParaRPr>
          </a:p>
          <a:p>
            <a:pPr marL="0" lvl="0" indent="0" algn="ctr" rtl="0">
              <a:spcBef>
                <a:spcPts val="0"/>
              </a:spcBef>
              <a:spcAft>
                <a:spcPts val="0"/>
              </a:spcAft>
              <a:buNone/>
            </a:pPr>
            <a:r>
              <a:rPr lang="en" b="1" dirty="0">
                <a:latin typeface="Century Gothic"/>
                <a:ea typeface="Century Gothic"/>
                <a:cs typeface="Century Gothic"/>
                <a:sym typeface="Century Gothic"/>
              </a:rPr>
              <a:t>Daily Calendar</a:t>
            </a:r>
            <a:endParaRPr b="1" dirty="0">
              <a:latin typeface="Century Gothic"/>
              <a:ea typeface="Century Gothic"/>
              <a:cs typeface="Century Gothic"/>
              <a:sym typeface="Century Gothic"/>
            </a:endParaRPr>
          </a:p>
        </p:txBody>
      </p:sp>
      <p:sp>
        <p:nvSpPr>
          <p:cNvPr id="151" name="Google Shape;151;p26" descr="Level 1: Anticipation Calendar"/>
          <p:cNvSpPr/>
          <p:nvPr/>
        </p:nvSpPr>
        <p:spPr>
          <a:xfrm>
            <a:off x="353275" y="1134288"/>
            <a:ext cx="2919900" cy="7065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entury Gothic"/>
                <a:ea typeface="Century Gothic"/>
                <a:cs typeface="Century Gothic"/>
                <a:sym typeface="Century Gothic"/>
              </a:rPr>
              <a:t>Level 1</a:t>
            </a:r>
            <a:endParaRPr b="1">
              <a:latin typeface="Century Gothic"/>
              <a:ea typeface="Century Gothic"/>
              <a:cs typeface="Century Gothic"/>
              <a:sym typeface="Century Gothic"/>
            </a:endParaRPr>
          </a:p>
          <a:p>
            <a:pPr marL="0" lvl="0" indent="0" algn="ctr" rtl="0">
              <a:spcBef>
                <a:spcPts val="0"/>
              </a:spcBef>
              <a:spcAft>
                <a:spcPts val="0"/>
              </a:spcAft>
              <a:buNone/>
            </a:pPr>
            <a:r>
              <a:rPr lang="en" b="1">
                <a:latin typeface="Century Gothic"/>
                <a:ea typeface="Century Gothic"/>
                <a:cs typeface="Century Gothic"/>
                <a:sym typeface="Century Gothic"/>
              </a:rPr>
              <a:t>Anticipation Calendar</a:t>
            </a:r>
            <a:endParaRPr b="1">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a:extLst>
              <a:ext uri="{C183D7F6-B498-43B3-948B-1728B52AA6E4}">
                <adec:decorative xmlns:adec="http://schemas.microsoft.com/office/drawing/2017/decorative" val="1"/>
              </a:ext>
            </a:extLst>
          </p:cNvPr>
          <p:cNvSpPr txBox="1">
            <a:spLocks noGrp="1"/>
          </p:cNvSpPr>
          <p:nvPr>
            <p:ph type="title"/>
          </p:nvPr>
        </p:nvSpPr>
        <p:spPr>
          <a:xfrm>
            <a:off x="311700" y="36657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Which level Calendar System would you use?</a:t>
            </a:r>
            <a:endParaRPr dirty="0"/>
          </a:p>
        </p:txBody>
      </p:sp>
      <p:pic>
        <p:nvPicPr>
          <p:cNvPr id="159" name="Google Shape;159;p27" descr="Deanna, a teacher of the deafblind, communicates with her student using a natural and supportive routine." title="Routines Have Value - Tracing Feet">
            <a:hlinkClick r:id="rId3"/>
          </p:cNvPr>
          <p:cNvPicPr preferRelativeResize="0"/>
          <p:nvPr/>
        </p:nvPicPr>
        <p:blipFill>
          <a:blip r:embed="rId4">
            <a:alphaModFix/>
          </a:blip>
          <a:stretch>
            <a:fillRect/>
          </a:stretch>
        </p:blipFill>
        <p:spPr>
          <a:xfrm>
            <a:off x="2027075" y="1611025"/>
            <a:ext cx="5089850" cy="2863025"/>
          </a:xfrm>
          <a:prstGeom prst="rect">
            <a:avLst/>
          </a:prstGeom>
          <a:noFill/>
          <a:ln>
            <a:noFill/>
          </a:ln>
        </p:spPr>
      </p:pic>
      <p:sp>
        <p:nvSpPr>
          <p:cNvPr id="162" name="Google Shape;162;p27" descr="Level 3: Expanded Calendar"/>
          <p:cNvSpPr/>
          <p:nvPr/>
        </p:nvSpPr>
        <p:spPr>
          <a:xfrm>
            <a:off x="5850050" y="988810"/>
            <a:ext cx="2919900" cy="5727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entury Gothic"/>
                <a:ea typeface="Century Gothic"/>
                <a:cs typeface="Century Gothic"/>
                <a:sym typeface="Century Gothic"/>
              </a:rPr>
              <a:t>Level 3</a:t>
            </a:r>
            <a:endParaRPr b="1" dirty="0">
              <a:latin typeface="Century Gothic"/>
              <a:ea typeface="Century Gothic"/>
              <a:cs typeface="Century Gothic"/>
              <a:sym typeface="Century Gothic"/>
            </a:endParaRPr>
          </a:p>
          <a:p>
            <a:pPr marL="0" lvl="0" indent="0" algn="ctr" rtl="0">
              <a:spcBef>
                <a:spcPts val="0"/>
              </a:spcBef>
              <a:spcAft>
                <a:spcPts val="0"/>
              </a:spcAft>
              <a:buNone/>
            </a:pPr>
            <a:r>
              <a:rPr lang="en" b="1" dirty="0">
                <a:latin typeface="Century Gothic"/>
                <a:ea typeface="Century Gothic"/>
                <a:cs typeface="Century Gothic"/>
                <a:sym typeface="Century Gothic"/>
              </a:rPr>
              <a:t>Expanded Calendar</a:t>
            </a:r>
            <a:endParaRPr b="1" dirty="0">
              <a:latin typeface="Century Gothic"/>
              <a:ea typeface="Century Gothic"/>
              <a:cs typeface="Century Gothic"/>
              <a:sym typeface="Century Gothic"/>
            </a:endParaRPr>
          </a:p>
        </p:txBody>
      </p:sp>
      <p:sp>
        <p:nvSpPr>
          <p:cNvPr id="161" name="Google Shape;161;p27" descr="Level 2: Daily Calendar"/>
          <p:cNvSpPr/>
          <p:nvPr/>
        </p:nvSpPr>
        <p:spPr>
          <a:xfrm>
            <a:off x="3132850" y="988800"/>
            <a:ext cx="2919900" cy="5727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entury Gothic"/>
                <a:ea typeface="Century Gothic"/>
                <a:cs typeface="Century Gothic"/>
                <a:sym typeface="Century Gothic"/>
              </a:rPr>
              <a:t>Level 2</a:t>
            </a:r>
            <a:endParaRPr b="1" dirty="0">
              <a:latin typeface="Century Gothic"/>
              <a:ea typeface="Century Gothic"/>
              <a:cs typeface="Century Gothic"/>
              <a:sym typeface="Century Gothic"/>
            </a:endParaRPr>
          </a:p>
          <a:p>
            <a:pPr marL="0" lvl="0" indent="0" algn="ctr" rtl="0">
              <a:spcBef>
                <a:spcPts val="0"/>
              </a:spcBef>
              <a:spcAft>
                <a:spcPts val="0"/>
              </a:spcAft>
              <a:buNone/>
            </a:pPr>
            <a:r>
              <a:rPr lang="en" b="1" dirty="0">
                <a:latin typeface="Century Gothic"/>
                <a:ea typeface="Century Gothic"/>
                <a:cs typeface="Century Gothic"/>
                <a:sym typeface="Century Gothic"/>
              </a:rPr>
              <a:t>Daily Calendar</a:t>
            </a:r>
            <a:endParaRPr b="1" dirty="0">
              <a:latin typeface="Century Gothic"/>
              <a:ea typeface="Century Gothic"/>
              <a:cs typeface="Century Gothic"/>
              <a:sym typeface="Century Gothic"/>
            </a:endParaRPr>
          </a:p>
        </p:txBody>
      </p:sp>
      <p:sp>
        <p:nvSpPr>
          <p:cNvPr id="160" name="Google Shape;160;p27" descr="Level 1: Anticipation Calendar"/>
          <p:cNvSpPr/>
          <p:nvPr/>
        </p:nvSpPr>
        <p:spPr>
          <a:xfrm>
            <a:off x="374075" y="988810"/>
            <a:ext cx="2919900" cy="5727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entury Gothic"/>
                <a:ea typeface="Century Gothic"/>
                <a:cs typeface="Century Gothic"/>
                <a:sym typeface="Century Gothic"/>
              </a:rPr>
              <a:t>Level 1</a:t>
            </a:r>
            <a:endParaRPr b="1" dirty="0">
              <a:latin typeface="Century Gothic"/>
              <a:ea typeface="Century Gothic"/>
              <a:cs typeface="Century Gothic"/>
              <a:sym typeface="Century Gothic"/>
            </a:endParaRPr>
          </a:p>
          <a:p>
            <a:pPr marL="0" lvl="0" indent="0" algn="ctr" rtl="0">
              <a:spcBef>
                <a:spcPts val="0"/>
              </a:spcBef>
              <a:spcAft>
                <a:spcPts val="0"/>
              </a:spcAft>
              <a:buNone/>
            </a:pPr>
            <a:r>
              <a:rPr lang="en" b="1" dirty="0">
                <a:latin typeface="Century Gothic"/>
                <a:ea typeface="Century Gothic"/>
                <a:cs typeface="Century Gothic"/>
                <a:sym typeface="Century Gothic"/>
              </a:rPr>
              <a:t>Anticipation Calendar</a:t>
            </a:r>
            <a:endParaRPr b="1" dirty="0">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8">
            <a:extLst>
              <a:ext uri="{C183D7F6-B498-43B3-948B-1728B52AA6E4}">
                <adec:decorative xmlns:adec="http://schemas.microsoft.com/office/drawing/2017/decorative" val="1"/>
              </a:ext>
            </a:extLst>
          </p:cNvPr>
          <p:cNvSpPr txBox="1">
            <a:spLocks noGrp="1"/>
          </p:cNvSpPr>
          <p:nvPr>
            <p:ph type="title"/>
          </p:nvPr>
        </p:nvSpPr>
        <p:spPr>
          <a:xfrm>
            <a:off x="311700" y="36657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Which level Calendar System would you use?</a:t>
            </a:r>
            <a:endParaRPr dirty="0"/>
          </a:p>
        </p:txBody>
      </p:sp>
      <p:pic>
        <p:nvPicPr>
          <p:cNvPr id="171" name="Google Shape;171;p28" descr="A young child who is deaf-blind and her intervener prepare for lunch" title="Lunch Time - Assessment and Intervention">
            <a:hlinkClick r:id="rId3"/>
          </p:cNvPr>
          <p:cNvPicPr preferRelativeResize="0"/>
          <p:nvPr/>
        </p:nvPicPr>
        <p:blipFill>
          <a:blip r:embed="rId4">
            <a:alphaModFix/>
          </a:blip>
          <a:stretch>
            <a:fillRect/>
          </a:stretch>
        </p:blipFill>
        <p:spPr>
          <a:xfrm>
            <a:off x="2118013" y="1661944"/>
            <a:ext cx="4907975" cy="2760750"/>
          </a:xfrm>
          <a:prstGeom prst="rect">
            <a:avLst/>
          </a:prstGeom>
          <a:noFill/>
          <a:ln>
            <a:noFill/>
          </a:ln>
        </p:spPr>
      </p:pic>
      <p:sp>
        <p:nvSpPr>
          <p:cNvPr id="170" name="Google Shape;170;p28" descr="Level 3: Expanded Calendar"/>
          <p:cNvSpPr/>
          <p:nvPr/>
        </p:nvSpPr>
        <p:spPr>
          <a:xfrm>
            <a:off x="5850050" y="988810"/>
            <a:ext cx="2919900" cy="5727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entury Gothic"/>
                <a:ea typeface="Century Gothic"/>
                <a:cs typeface="Century Gothic"/>
                <a:sym typeface="Century Gothic"/>
              </a:rPr>
              <a:t>Level 3</a:t>
            </a:r>
            <a:endParaRPr b="1">
              <a:latin typeface="Century Gothic"/>
              <a:ea typeface="Century Gothic"/>
              <a:cs typeface="Century Gothic"/>
              <a:sym typeface="Century Gothic"/>
            </a:endParaRPr>
          </a:p>
          <a:p>
            <a:pPr marL="0" lvl="0" indent="0" algn="ctr" rtl="0">
              <a:spcBef>
                <a:spcPts val="0"/>
              </a:spcBef>
              <a:spcAft>
                <a:spcPts val="0"/>
              </a:spcAft>
              <a:buNone/>
            </a:pPr>
            <a:r>
              <a:rPr lang="en" b="1">
                <a:latin typeface="Century Gothic"/>
                <a:ea typeface="Century Gothic"/>
                <a:cs typeface="Century Gothic"/>
                <a:sym typeface="Century Gothic"/>
              </a:rPr>
              <a:t>Expanded Calendar</a:t>
            </a:r>
            <a:endParaRPr b="1">
              <a:latin typeface="Century Gothic"/>
              <a:ea typeface="Century Gothic"/>
              <a:cs typeface="Century Gothic"/>
              <a:sym typeface="Century Gothic"/>
            </a:endParaRPr>
          </a:p>
        </p:txBody>
      </p:sp>
      <p:sp>
        <p:nvSpPr>
          <p:cNvPr id="169" name="Google Shape;169;p28" descr="Level 2: Daily Calendar"/>
          <p:cNvSpPr/>
          <p:nvPr/>
        </p:nvSpPr>
        <p:spPr>
          <a:xfrm>
            <a:off x="3132850" y="988800"/>
            <a:ext cx="2919900" cy="5727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entury Gothic"/>
                <a:ea typeface="Century Gothic"/>
                <a:cs typeface="Century Gothic"/>
                <a:sym typeface="Century Gothic"/>
              </a:rPr>
              <a:t>Level 2</a:t>
            </a:r>
            <a:endParaRPr b="1">
              <a:latin typeface="Century Gothic"/>
              <a:ea typeface="Century Gothic"/>
              <a:cs typeface="Century Gothic"/>
              <a:sym typeface="Century Gothic"/>
            </a:endParaRPr>
          </a:p>
          <a:p>
            <a:pPr marL="0" lvl="0" indent="0" algn="ctr" rtl="0">
              <a:spcBef>
                <a:spcPts val="0"/>
              </a:spcBef>
              <a:spcAft>
                <a:spcPts val="0"/>
              </a:spcAft>
              <a:buNone/>
            </a:pPr>
            <a:r>
              <a:rPr lang="en" b="1">
                <a:latin typeface="Century Gothic"/>
                <a:ea typeface="Century Gothic"/>
                <a:cs typeface="Century Gothic"/>
                <a:sym typeface="Century Gothic"/>
              </a:rPr>
              <a:t>Daily Calendar</a:t>
            </a:r>
            <a:endParaRPr b="1">
              <a:latin typeface="Century Gothic"/>
              <a:ea typeface="Century Gothic"/>
              <a:cs typeface="Century Gothic"/>
              <a:sym typeface="Century Gothic"/>
            </a:endParaRPr>
          </a:p>
        </p:txBody>
      </p:sp>
      <p:sp>
        <p:nvSpPr>
          <p:cNvPr id="168" name="Google Shape;168;p28" descr="Level 1: Anticipation Calendar"/>
          <p:cNvSpPr/>
          <p:nvPr/>
        </p:nvSpPr>
        <p:spPr>
          <a:xfrm>
            <a:off x="374075" y="988810"/>
            <a:ext cx="2919900" cy="5727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entury Gothic"/>
                <a:ea typeface="Century Gothic"/>
                <a:cs typeface="Century Gothic"/>
                <a:sym typeface="Century Gothic"/>
              </a:rPr>
              <a:t>Level 1</a:t>
            </a:r>
            <a:endParaRPr b="1">
              <a:latin typeface="Century Gothic"/>
              <a:ea typeface="Century Gothic"/>
              <a:cs typeface="Century Gothic"/>
              <a:sym typeface="Century Gothic"/>
            </a:endParaRPr>
          </a:p>
          <a:p>
            <a:pPr marL="0" lvl="0" indent="0" algn="ctr" rtl="0">
              <a:spcBef>
                <a:spcPts val="0"/>
              </a:spcBef>
              <a:spcAft>
                <a:spcPts val="0"/>
              </a:spcAft>
              <a:buNone/>
            </a:pPr>
            <a:r>
              <a:rPr lang="en" b="1">
                <a:latin typeface="Century Gothic"/>
                <a:ea typeface="Century Gothic"/>
                <a:cs typeface="Century Gothic"/>
                <a:sym typeface="Century Gothic"/>
              </a:rPr>
              <a:t>Anticipation Calendar</a:t>
            </a:r>
            <a:endParaRPr b="1">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a:extLst>
              <a:ext uri="{C183D7F6-B498-43B3-948B-1728B52AA6E4}">
                <adec:decorative xmlns:adec="http://schemas.microsoft.com/office/drawing/2017/decorative" val="1"/>
              </a:ext>
            </a:extLst>
          </p:cNvPr>
          <p:cNvSpPr txBox="1">
            <a:spLocks noGrp="1"/>
          </p:cNvSpPr>
          <p:nvPr>
            <p:ph type="title"/>
          </p:nvPr>
        </p:nvSpPr>
        <p:spPr>
          <a:xfrm>
            <a:off x="311700" y="3665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Time Frame Checklist</a:t>
            </a:r>
            <a:endParaRPr dirty="0"/>
          </a:p>
        </p:txBody>
      </p:sp>
      <p:sp>
        <p:nvSpPr>
          <p:cNvPr id="177" name="Google Shape;177;p29">
            <a:extLst>
              <a:ext uri="{C183D7F6-B498-43B3-948B-1728B52AA6E4}">
                <adec:decorative xmlns:adec="http://schemas.microsoft.com/office/drawing/2017/decorative" val="1"/>
              </a:ext>
            </a:extLst>
          </p:cNvPr>
          <p:cNvSpPr txBox="1">
            <a:spLocks noGrp="1"/>
          </p:cNvSpPr>
          <p:nvPr>
            <p:ph type="body" idx="1"/>
          </p:nvPr>
        </p:nvSpPr>
        <p:spPr>
          <a:xfrm>
            <a:off x="311700" y="2035800"/>
            <a:ext cx="8520600" cy="2276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05000"/>
              </a:lnSpc>
              <a:spcBef>
                <a:spcPts val="0"/>
              </a:spcBef>
              <a:spcAft>
                <a:spcPts val="0"/>
              </a:spcAft>
              <a:buNone/>
            </a:pPr>
            <a:r>
              <a:rPr lang="en" sz="2300" dirty="0"/>
              <a:t>Looking across the time frames and characteristics:</a:t>
            </a:r>
            <a:endParaRPr sz="2300" dirty="0"/>
          </a:p>
          <a:p>
            <a:pPr marL="0" lvl="0" indent="0" algn="ctr" rtl="0">
              <a:lnSpc>
                <a:spcPct val="105000"/>
              </a:lnSpc>
              <a:spcBef>
                <a:spcPts val="0"/>
              </a:spcBef>
              <a:spcAft>
                <a:spcPts val="0"/>
              </a:spcAft>
              <a:buNone/>
            </a:pPr>
            <a:endParaRPr sz="2300" dirty="0"/>
          </a:p>
          <a:p>
            <a:pPr marL="0" lvl="0" indent="0" algn="ctr" rtl="0">
              <a:lnSpc>
                <a:spcPct val="105000"/>
              </a:lnSpc>
              <a:spcBef>
                <a:spcPts val="0"/>
              </a:spcBef>
              <a:spcAft>
                <a:spcPts val="0"/>
              </a:spcAft>
              <a:buNone/>
            </a:pPr>
            <a:r>
              <a:rPr lang="en" sz="2300" dirty="0"/>
              <a:t>What other questions or ideas do you have?</a:t>
            </a:r>
            <a:endParaRPr sz="2300" dirty="0"/>
          </a:p>
        </p:txBody>
      </p:sp>
      <p:sp>
        <p:nvSpPr>
          <p:cNvPr id="180" name="Google Shape;180;p29" descr="Level 3: Expanded Calendar"/>
          <p:cNvSpPr/>
          <p:nvPr/>
        </p:nvSpPr>
        <p:spPr>
          <a:xfrm>
            <a:off x="5829250" y="1134288"/>
            <a:ext cx="2919900" cy="7065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entury Gothic"/>
                <a:ea typeface="Century Gothic"/>
                <a:cs typeface="Century Gothic"/>
                <a:sym typeface="Century Gothic"/>
              </a:rPr>
              <a:t>Level 3</a:t>
            </a:r>
            <a:endParaRPr b="1">
              <a:latin typeface="Century Gothic"/>
              <a:ea typeface="Century Gothic"/>
              <a:cs typeface="Century Gothic"/>
              <a:sym typeface="Century Gothic"/>
            </a:endParaRPr>
          </a:p>
          <a:p>
            <a:pPr marL="0" lvl="0" indent="0" algn="ctr" rtl="0">
              <a:spcBef>
                <a:spcPts val="0"/>
              </a:spcBef>
              <a:spcAft>
                <a:spcPts val="0"/>
              </a:spcAft>
              <a:buNone/>
            </a:pPr>
            <a:r>
              <a:rPr lang="en" b="1">
                <a:latin typeface="Century Gothic"/>
                <a:ea typeface="Century Gothic"/>
                <a:cs typeface="Century Gothic"/>
                <a:sym typeface="Century Gothic"/>
              </a:rPr>
              <a:t>Expanded Calendar</a:t>
            </a:r>
            <a:endParaRPr b="1">
              <a:latin typeface="Century Gothic"/>
              <a:ea typeface="Century Gothic"/>
              <a:cs typeface="Century Gothic"/>
              <a:sym typeface="Century Gothic"/>
            </a:endParaRPr>
          </a:p>
        </p:txBody>
      </p:sp>
      <p:sp>
        <p:nvSpPr>
          <p:cNvPr id="179" name="Google Shape;179;p29" descr="Level 2: Daily Calendar"/>
          <p:cNvSpPr/>
          <p:nvPr/>
        </p:nvSpPr>
        <p:spPr>
          <a:xfrm>
            <a:off x="3112050" y="1134275"/>
            <a:ext cx="2919900" cy="7065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entury Gothic"/>
                <a:ea typeface="Century Gothic"/>
                <a:cs typeface="Century Gothic"/>
                <a:sym typeface="Century Gothic"/>
              </a:rPr>
              <a:t>Level 2</a:t>
            </a:r>
            <a:endParaRPr b="1">
              <a:latin typeface="Century Gothic"/>
              <a:ea typeface="Century Gothic"/>
              <a:cs typeface="Century Gothic"/>
              <a:sym typeface="Century Gothic"/>
            </a:endParaRPr>
          </a:p>
          <a:p>
            <a:pPr marL="0" lvl="0" indent="0" algn="ctr" rtl="0">
              <a:spcBef>
                <a:spcPts val="0"/>
              </a:spcBef>
              <a:spcAft>
                <a:spcPts val="0"/>
              </a:spcAft>
              <a:buNone/>
            </a:pPr>
            <a:r>
              <a:rPr lang="en" b="1">
                <a:latin typeface="Century Gothic"/>
                <a:ea typeface="Century Gothic"/>
                <a:cs typeface="Century Gothic"/>
                <a:sym typeface="Century Gothic"/>
              </a:rPr>
              <a:t>Daily Calendar</a:t>
            </a:r>
            <a:endParaRPr b="1">
              <a:latin typeface="Century Gothic"/>
              <a:ea typeface="Century Gothic"/>
              <a:cs typeface="Century Gothic"/>
              <a:sym typeface="Century Gothic"/>
            </a:endParaRPr>
          </a:p>
        </p:txBody>
      </p:sp>
      <p:sp>
        <p:nvSpPr>
          <p:cNvPr id="178" name="Google Shape;178;p29" descr="Level 1: Anticipation Calendar"/>
          <p:cNvSpPr/>
          <p:nvPr/>
        </p:nvSpPr>
        <p:spPr>
          <a:xfrm>
            <a:off x="353275" y="1134288"/>
            <a:ext cx="2919900" cy="706500"/>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entury Gothic"/>
                <a:ea typeface="Century Gothic"/>
                <a:cs typeface="Century Gothic"/>
                <a:sym typeface="Century Gothic"/>
              </a:rPr>
              <a:t>Level 1</a:t>
            </a:r>
            <a:endParaRPr b="1">
              <a:latin typeface="Century Gothic"/>
              <a:ea typeface="Century Gothic"/>
              <a:cs typeface="Century Gothic"/>
              <a:sym typeface="Century Gothic"/>
            </a:endParaRPr>
          </a:p>
          <a:p>
            <a:pPr marL="0" lvl="0" indent="0" algn="ctr" rtl="0">
              <a:spcBef>
                <a:spcPts val="0"/>
              </a:spcBef>
              <a:spcAft>
                <a:spcPts val="0"/>
              </a:spcAft>
              <a:buNone/>
            </a:pPr>
            <a:r>
              <a:rPr lang="en" b="1">
                <a:latin typeface="Century Gothic"/>
                <a:ea typeface="Century Gothic"/>
                <a:cs typeface="Century Gothic"/>
                <a:sym typeface="Century Gothic"/>
              </a:rPr>
              <a:t>Anticipation Calendar</a:t>
            </a:r>
            <a:endParaRPr b="1">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0">
            <a:extLst>
              <a:ext uri="{C183D7F6-B498-43B3-948B-1728B52AA6E4}">
                <adec:decorative xmlns:adec="http://schemas.microsoft.com/office/drawing/2017/decorative" val="1"/>
              </a:ext>
            </a:extLst>
          </p:cNvPr>
          <p:cNvSpPr txBox="1">
            <a:spLocks noGrp="1"/>
          </p:cNvSpPr>
          <p:nvPr>
            <p:ph type="title"/>
          </p:nvPr>
        </p:nvSpPr>
        <p:spPr>
          <a:xfrm>
            <a:off x="311700" y="3665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Selecting a Time Frame</a:t>
            </a:r>
            <a:endParaRPr/>
          </a:p>
        </p:txBody>
      </p:sp>
      <p:sp>
        <p:nvSpPr>
          <p:cNvPr id="186" name="Google Shape;186;p30">
            <a:extLst>
              <a:ext uri="{C183D7F6-B498-43B3-948B-1728B52AA6E4}">
                <adec:decorative xmlns:adec="http://schemas.microsoft.com/office/drawing/2017/decorative" val="1"/>
              </a:ext>
            </a:extLst>
          </p:cNvPr>
          <p:cNvSpPr txBox="1">
            <a:spLocks noGrp="1"/>
          </p:cNvSpPr>
          <p:nvPr>
            <p:ph type="body" idx="1"/>
          </p:nvPr>
        </p:nvSpPr>
        <p:spPr>
          <a:xfrm>
            <a:off x="283050" y="1110225"/>
            <a:ext cx="86628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dirty="0"/>
              <a:t>Consider a student on your caseload </a:t>
            </a:r>
            <a:endParaRPr dirty="0"/>
          </a:p>
          <a:p>
            <a:pPr marL="914400" lvl="1" indent="-317500" algn="l" rtl="0">
              <a:spcBef>
                <a:spcPts val="0"/>
              </a:spcBef>
              <a:spcAft>
                <a:spcPts val="0"/>
              </a:spcAft>
              <a:buSzPts val="1400"/>
              <a:buChar char="➢"/>
            </a:pPr>
            <a:r>
              <a:rPr lang="en" sz="1600" dirty="0"/>
              <a:t>Go through the checklist to identify the time frame that you will use to design a calendar system.</a:t>
            </a:r>
            <a:endParaRPr sz="1600" dirty="0"/>
          </a:p>
          <a:p>
            <a:pPr marL="914400" lvl="1" indent="-330200" algn="l" rtl="0">
              <a:spcBef>
                <a:spcPts val="0"/>
              </a:spcBef>
              <a:spcAft>
                <a:spcPts val="0"/>
              </a:spcAft>
              <a:buSzPts val="1600"/>
              <a:buChar char="➢"/>
            </a:pPr>
            <a:r>
              <a:rPr lang="en" sz="1600" dirty="0"/>
              <a:t>Take notes! If you are unsure about specific items, design your team follow up questions or specific observation focuses for when you return to your school team.</a:t>
            </a:r>
            <a:endParaRPr sz="1600" dirty="0"/>
          </a:p>
          <a:p>
            <a:pPr marL="914400" lvl="1" indent="-330200" algn="l" rtl="0">
              <a:spcBef>
                <a:spcPts val="0"/>
              </a:spcBef>
              <a:spcAft>
                <a:spcPts val="0"/>
              </a:spcAft>
              <a:buSzPts val="1600"/>
              <a:buChar char="➢"/>
            </a:pPr>
            <a:r>
              <a:rPr lang="en" sz="1600" dirty="0"/>
              <a:t>Choose the time frame you will use to design a trial Calendar System*</a:t>
            </a:r>
            <a:endParaRPr sz="1600" dirty="0"/>
          </a:p>
          <a:p>
            <a:pPr marL="0" lvl="0" indent="0" algn="l" rtl="0">
              <a:spcBef>
                <a:spcPts val="1200"/>
              </a:spcBef>
              <a:spcAft>
                <a:spcPts val="0"/>
              </a:spcAft>
              <a:buNone/>
            </a:pPr>
            <a:r>
              <a:rPr lang="en" u="sng" dirty="0">
                <a:solidFill>
                  <a:schemeClr val="hlink"/>
                </a:solidFill>
                <a:hlinkClick r:id="rId3"/>
              </a:rPr>
              <a:t>Guide to Selecting Time Frames for Calendar Systems [TEMPLATE]</a:t>
            </a:r>
            <a:r>
              <a:rPr lang="en" dirty="0">
                <a:solidFill>
                  <a:srgbClr val="3D85C6"/>
                </a:solidFill>
              </a:rPr>
              <a:t> </a:t>
            </a:r>
            <a:endParaRPr dirty="0">
              <a:solidFill>
                <a:srgbClr val="3D85C6"/>
              </a:solidFill>
            </a:endParaRPr>
          </a:p>
          <a:p>
            <a:pPr marL="0" lvl="0" indent="0" algn="l" rtl="0">
              <a:spcBef>
                <a:spcPts val="1200"/>
              </a:spcBef>
              <a:spcAft>
                <a:spcPts val="1200"/>
              </a:spcAft>
              <a:buNone/>
            </a:pPr>
            <a:r>
              <a:rPr lang="en" dirty="0"/>
              <a:t>*Practice designing a systems will build your skills for when you return to your student(s). Consider this a first draft rather than a final product!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a:extLst>
              <a:ext uri="{C183D7F6-B498-43B3-948B-1728B52AA6E4}">
                <adec:decorative xmlns:adec="http://schemas.microsoft.com/office/drawing/2017/decorative" val="1"/>
              </a:ext>
            </a:extLst>
          </p:cNvPr>
          <p:cNvSpPr txBox="1">
            <a:spLocks noGrp="1"/>
          </p:cNvSpPr>
          <p:nvPr>
            <p:ph type="title"/>
          </p:nvPr>
        </p:nvSpPr>
        <p:spPr>
          <a:xfrm>
            <a:off x="311700" y="3665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Selecting a Time Frame</a:t>
            </a:r>
            <a:endParaRPr dirty="0"/>
          </a:p>
        </p:txBody>
      </p:sp>
      <p:sp>
        <p:nvSpPr>
          <p:cNvPr id="192" name="Google Shape;192;p31">
            <a:extLst>
              <a:ext uri="{C183D7F6-B498-43B3-948B-1728B52AA6E4}">
                <adec:decorative xmlns:adec="http://schemas.microsoft.com/office/drawing/2017/decorative" val="1"/>
              </a:ext>
            </a:extLst>
          </p:cNvPr>
          <p:cNvSpPr txBox="1">
            <a:spLocks noGrp="1"/>
          </p:cNvSpPr>
          <p:nvPr>
            <p:ph type="body" idx="1"/>
          </p:nvPr>
        </p:nvSpPr>
        <p:spPr>
          <a:xfrm>
            <a:off x="283050" y="1110225"/>
            <a:ext cx="86628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a:t>Questions, comments or feedback?</a:t>
            </a:r>
            <a:endParaRPr/>
          </a:p>
        </p:txBody>
      </p:sp>
      <p:pic>
        <p:nvPicPr>
          <p:cNvPr id="193" name="Google Shape;193;p31" descr="A group of speech bubbles with question marks in them in a range of different colors "/>
          <p:cNvPicPr preferRelativeResize="0"/>
          <p:nvPr/>
        </p:nvPicPr>
        <p:blipFill>
          <a:blip r:embed="rId3">
            <a:alphaModFix/>
          </a:blip>
          <a:stretch>
            <a:fillRect/>
          </a:stretch>
        </p:blipFill>
        <p:spPr>
          <a:xfrm>
            <a:off x="2558481" y="1630200"/>
            <a:ext cx="4027025" cy="2641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2">
            <a:extLst>
              <a:ext uri="{C183D7F6-B498-43B3-948B-1728B52AA6E4}">
                <adec:decorative xmlns:adec="http://schemas.microsoft.com/office/drawing/2017/decorative" val="1"/>
              </a:ext>
            </a:extLst>
          </p:cNvPr>
          <p:cNvSpPr txBox="1">
            <a:spLocks noGrp="1"/>
          </p:cNvSpPr>
          <p:nvPr>
            <p:ph type="title"/>
          </p:nvPr>
        </p:nvSpPr>
        <p:spPr>
          <a:xfrm>
            <a:off x="311700" y="3665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Choosing Symbols </a:t>
            </a:r>
            <a:endParaRPr dirty="0"/>
          </a:p>
        </p:txBody>
      </p:sp>
      <p:sp>
        <p:nvSpPr>
          <p:cNvPr id="199" name="Google Shape;199;p32">
            <a:extLst>
              <a:ext uri="{C183D7F6-B498-43B3-948B-1728B52AA6E4}">
                <adec:decorative xmlns:adec="http://schemas.microsoft.com/office/drawing/2017/decorative" val="1"/>
              </a:ext>
            </a:extLst>
          </p:cNvPr>
          <p:cNvSpPr txBox="1">
            <a:spLocks noGrp="1"/>
          </p:cNvSpPr>
          <p:nvPr>
            <p:ph type="body" idx="1"/>
          </p:nvPr>
        </p:nvSpPr>
        <p:spPr>
          <a:xfrm>
            <a:off x="283050" y="111022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Things to Consider:</a:t>
            </a:r>
            <a:endParaRPr/>
          </a:p>
          <a:p>
            <a:pPr marL="457200" lvl="0" indent="-342900" algn="l" rtl="0">
              <a:spcBef>
                <a:spcPts val="1200"/>
              </a:spcBef>
              <a:spcAft>
                <a:spcPts val="0"/>
              </a:spcAft>
              <a:buSzPts val="1800"/>
              <a:buChar char="■"/>
            </a:pPr>
            <a:r>
              <a:rPr lang="en"/>
              <a:t>Is the student recognizing some people, locations, sounds associated with a few familiar activities within a routine? </a:t>
            </a:r>
            <a:endParaRPr/>
          </a:p>
          <a:p>
            <a:pPr marL="457200" lvl="0" indent="-342900" algn="l" rtl="0">
              <a:spcBef>
                <a:spcPts val="0"/>
              </a:spcBef>
              <a:spcAft>
                <a:spcPts val="0"/>
              </a:spcAft>
              <a:buSzPts val="1800"/>
              <a:buChar char="■"/>
            </a:pPr>
            <a:r>
              <a:rPr lang="en"/>
              <a:t>Does the student act appropriately with one or two objects when engaged in familiar routines? </a:t>
            </a:r>
            <a:endParaRPr/>
          </a:p>
          <a:p>
            <a:pPr marL="914400" lvl="1" indent="-317500" algn="l" rtl="0">
              <a:spcBef>
                <a:spcPts val="0"/>
              </a:spcBef>
              <a:spcAft>
                <a:spcPts val="0"/>
              </a:spcAft>
              <a:buSzPts val="1400"/>
              <a:buChar char="○"/>
            </a:pPr>
            <a:r>
              <a:rPr lang="en"/>
              <a:t>The student must have meaningful experiences with an object in content to recognize it out of context. </a:t>
            </a:r>
            <a:endParaRPr/>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ctrTitle"/>
          </p:nvPr>
        </p:nvSpPr>
        <p:spPr>
          <a:xfrm>
            <a:off x="311700" y="191950"/>
            <a:ext cx="8520600" cy="1059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3300" dirty="0"/>
              <a:t>Part 1: Defining Calendar Systems</a:t>
            </a:r>
            <a:r>
              <a:rPr lang="en" dirty="0"/>
              <a:t> </a:t>
            </a:r>
            <a:endParaRPr dirty="0"/>
          </a:p>
        </p:txBody>
      </p:sp>
      <p:sp>
        <p:nvSpPr>
          <p:cNvPr id="70" name="Google Shape;70;p15"/>
          <p:cNvSpPr txBox="1">
            <a:spLocks noGrp="1"/>
          </p:cNvSpPr>
          <p:nvPr>
            <p:ph type="subTitle" idx="1"/>
          </p:nvPr>
        </p:nvSpPr>
        <p:spPr>
          <a:xfrm>
            <a:off x="311700" y="1251250"/>
            <a:ext cx="8520600" cy="1967700"/>
          </a:xfrm>
          <a:prstGeom prst="rect">
            <a:avLst/>
          </a:prstGeom>
        </p:spPr>
        <p:txBody>
          <a:bodyPr spcFirstLastPara="1" wrap="square" lIns="91425" tIns="91425" rIns="91425" bIns="91425" anchor="ctr" anchorCtr="0">
            <a:normAutofit fontScale="92500" lnSpcReduction="20000"/>
          </a:bodyPr>
          <a:lstStyle/>
          <a:p>
            <a:pPr marL="0" lvl="0" indent="0" algn="l" rtl="0">
              <a:spcBef>
                <a:spcPts val="0"/>
              </a:spcBef>
              <a:spcAft>
                <a:spcPts val="0"/>
              </a:spcAft>
              <a:buNone/>
            </a:pPr>
            <a:r>
              <a:rPr lang="en" dirty="0"/>
              <a:t>Learning Outcomes:</a:t>
            </a:r>
            <a:endParaRPr dirty="0"/>
          </a:p>
          <a:p>
            <a:pPr marL="0" lvl="0" indent="0" algn="l" rtl="0">
              <a:spcBef>
                <a:spcPts val="0"/>
              </a:spcBef>
              <a:spcAft>
                <a:spcPts val="0"/>
              </a:spcAft>
              <a:buNone/>
            </a:pPr>
            <a:endParaRPr dirty="0"/>
          </a:p>
          <a:p>
            <a:pPr marL="457200" lvl="0" indent="-322580" algn="l" rtl="0">
              <a:lnSpc>
                <a:spcPct val="115000"/>
              </a:lnSpc>
              <a:spcBef>
                <a:spcPts val="0"/>
              </a:spcBef>
              <a:spcAft>
                <a:spcPts val="0"/>
              </a:spcAft>
              <a:buSzPct val="100000"/>
              <a:buChar char="★"/>
            </a:pPr>
            <a:r>
              <a:rPr lang="en" sz="1600" dirty="0"/>
              <a:t>Participants will UNDERSTAND the purpose and benefits of implementing a calendar system with students. </a:t>
            </a:r>
            <a:endParaRPr sz="1600" dirty="0"/>
          </a:p>
          <a:p>
            <a:pPr marL="457200" lvl="0" indent="0" algn="l" rtl="0">
              <a:lnSpc>
                <a:spcPct val="115000"/>
              </a:lnSpc>
              <a:spcBef>
                <a:spcPts val="0"/>
              </a:spcBef>
              <a:spcAft>
                <a:spcPts val="0"/>
              </a:spcAft>
              <a:buNone/>
            </a:pPr>
            <a:endParaRPr sz="1600" dirty="0"/>
          </a:p>
          <a:p>
            <a:pPr marL="457200" lvl="0" indent="-322580" algn="l" rtl="0">
              <a:lnSpc>
                <a:spcPct val="115000"/>
              </a:lnSpc>
              <a:spcBef>
                <a:spcPts val="0"/>
              </a:spcBef>
              <a:spcAft>
                <a:spcPts val="0"/>
              </a:spcAft>
              <a:buSzPct val="100000"/>
              <a:buChar char="★"/>
            </a:pPr>
            <a:r>
              <a:rPr lang="en" sz="1600" dirty="0"/>
              <a:t>Participants will CONNECT the skills and concepts embedded in calendar systems with Standards of Learning (</a:t>
            </a:r>
            <a:r>
              <a:rPr lang="en" sz="1600" dirty="0" err="1"/>
              <a:t>SoLs</a:t>
            </a:r>
            <a:r>
              <a:rPr lang="en" sz="1600" dirty="0"/>
              <a:t>) and IEP goals.</a:t>
            </a:r>
            <a:endParaRPr sz="3200" dirty="0"/>
          </a:p>
        </p:txBody>
      </p:sp>
      <p:sp>
        <p:nvSpPr>
          <p:cNvPr id="71" name="Google Shape;71;p15"/>
          <p:cNvSpPr txBox="1"/>
          <p:nvPr/>
        </p:nvSpPr>
        <p:spPr>
          <a:xfrm>
            <a:off x="442450" y="3517525"/>
            <a:ext cx="8240700" cy="738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t>Notes Document</a:t>
            </a:r>
            <a:endParaRPr sz="1800" b="1"/>
          </a:p>
          <a:p>
            <a:pPr marL="0" lvl="0" indent="0" algn="ctr" rtl="0">
              <a:spcBef>
                <a:spcPts val="0"/>
              </a:spcBef>
              <a:spcAft>
                <a:spcPts val="0"/>
              </a:spcAft>
              <a:buNone/>
            </a:pPr>
            <a:r>
              <a:rPr lang="en" sz="1800" b="1" u="sng">
                <a:solidFill>
                  <a:schemeClr val="hlink"/>
                </a:solidFill>
                <a:latin typeface="Century Gothic"/>
                <a:ea typeface="Century Gothic"/>
                <a:cs typeface="Century Gothic"/>
                <a:sym typeface="Century Gothic"/>
                <a:hlinkClick r:id="rId3"/>
              </a:rPr>
              <a:t>https://tinyurl.com/DBsda62525</a:t>
            </a:r>
            <a:r>
              <a:rPr lang="en" sz="1800" b="1">
                <a:latin typeface="Century Gothic"/>
                <a:ea typeface="Century Gothic"/>
                <a:cs typeface="Century Gothic"/>
                <a:sym typeface="Century Gothic"/>
              </a:rPr>
              <a:t> </a:t>
            </a:r>
            <a:endParaRPr sz="1800" b="1">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3">
            <a:extLst>
              <a:ext uri="{C183D7F6-B498-43B3-948B-1728B52AA6E4}">
                <adec:decorative xmlns:adec="http://schemas.microsoft.com/office/drawing/2017/decorative" val="1"/>
              </a:ext>
            </a:extLst>
          </p:cNvPr>
          <p:cNvSpPr txBox="1">
            <a:spLocks noGrp="1"/>
          </p:cNvSpPr>
          <p:nvPr>
            <p:ph type="title"/>
          </p:nvPr>
        </p:nvSpPr>
        <p:spPr>
          <a:xfrm>
            <a:off x="311700" y="3665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Symbolic Representation</a:t>
            </a:r>
            <a:endParaRPr dirty="0"/>
          </a:p>
        </p:txBody>
      </p:sp>
      <p:pic>
        <p:nvPicPr>
          <p:cNvPr id="205" name="Google Shape;205;p33" descr="Chart showing the progress of symbols from concrete to abstract for the word &quot;Shoe&quot;:&#10;Whole object is shown with a photo of a blue sneaker&#10;Partial object is shown as a photo of a red shoe lace&#10;Photograph is shown with a printed photo of the blue sneaker&#10;Line drawing is shown as a drawn image of a red and blue shoe&#10;Sign/Print/Braille is shown as the word &quot;shoe&quot; and a picture of the sign language for &quot;Shoe&quot;" title="Screenshot 2025-04-09 at 10.19.57 PM.png"/>
          <p:cNvPicPr preferRelativeResize="0"/>
          <p:nvPr/>
        </p:nvPicPr>
        <p:blipFill rotWithShape="1">
          <a:blip r:embed="rId3">
            <a:alphaModFix/>
          </a:blip>
          <a:srcRect l="3977" r="6458" b="8341"/>
          <a:stretch/>
        </p:blipFill>
        <p:spPr>
          <a:xfrm>
            <a:off x="5478725" y="1565278"/>
            <a:ext cx="3284825" cy="2126800"/>
          </a:xfrm>
          <a:prstGeom prst="rect">
            <a:avLst/>
          </a:prstGeom>
          <a:noFill/>
          <a:ln>
            <a:noFill/>
          </a:ln>
        </p:spPr>
      </p:pic>
      <p:sp>
        <p:nvSpPr>
          <p:cNvPr id="206" name="Google Shape;206;p33">
            <a:extLst>
              <a:ext uri="{C183D7F6-B498-43B3-948B-1728B52AA6E4}">
                <adec:decorative xmlns:adec="http://schemas.microsoft.com/office/drawing/2017/decorative" val="1"/>
              </a:ext>
            </a:extLst>
          </p:cNvPr>
          <p:cNvSpPr txBox="1">
            <a:spLocks noGrp="1"/>
          </p:cNvSpPr>
          <p:nvPr>
            <p:ph type="body" idx="1"/>
          </p:nvPr>
        </p:nvSpPr>
        <p:spPr>
          <a:xfrm>
            <a:off x="2394375" y="1315200"/>
            <a:ext cx="3252000" cy="3416400"/>
          </a:xfrm>
          <a:prstGeom prst="rect">
            <a:avLst/>
          </a:prstGeom>
        </p:spPr>
        <p:txBody>
          <a:bodyPr spcFirstLastPara="1" wrap="square" lIns="91425" tIns="91425" rIns="91425" bIns="91425" anchor="t" anchorCtr="0">
            <a:normAutofit/>
          </a:bodyPr>
          <a:lstStyle/>
          <a:p>
            <a:pPr marL="457200" lvl="0" indent="-342900" algn="l" rtl="0">
              <a:lnSpc>
                <a:spcPct val="200000"/>
              </a:lnSpc>
              <a:spcBef>
                <a:spcPts val="0"/>
              </a:spcBef>
              <a:spcAft>
                <a:spcPts val="0"/>
              </a:spcAft>
              <a:buSzPts val="1800"/>
              <a:buChar char="■"/>
            </a:pPr>
            <a:r>
              <a:rPr lang="en" dirty="0"/>
              <a:t>Whole Object</a:t>
            </a:r>
            <a:endParaRPr dirty="0"/>
          </a:p>
          <a:p>
            <a:pPr marL="457200" lvl="0" indent="-342900" algn="l" rtl="0">
              <a:lnSpc>
                <a:spcPct val="200000"/>
              </a:lnSpc>
              <a:spcBef>
                <a:spcPts val="0"/>
              </a:spcBef>
              <a:spcAft>
                <a:spcPts val="0"/>
              </a:spcAft>
              <a:buSzPts val="1800"/>
              <a:buChar char="■"/>
            </a:pPr>
            <a:r>
              <a:rPr lang="en" dirty="0"/>
              <a:t>Partial Object</a:t>
            </a:r>
            <a:endParaRPr dirty="0"/>
          </a:p>
          <a:p>
            <a:pPr marL="457200" lvl="0" indent="-342900" algn="l" rtl="0">
              <a:lnSpc>
                <a:spcPct val="200000"/>
              </a:lnSpc>
              <a:spcBef>
                <a:spcPts val="0"/>
              </a:spcBef>
              <a:spcAft>
                <a:spcPts val="0"/>
              </a:spcAft>
              <a:buSzPts val="1800"/>
              <a:buChar char="■"/>
            </a:pPr>
            <a:r>
              <a:rPr lang="en" dirty="0"/>
              <a:t>Photographs</a:t>
            </a:r>
            <a:endParaRPr dirty="0"/>
          </a:p>
          <a:p>
            <a:pPr marL="457200" lvl="0" indent="-342900" algn="l" rtl="0">
              <a:lnSpc>
                <a:spcPct val="200000"/>
              </a:lnSpc>
              <a:spcBef>
                <a:spcPts val="0"/>
              </a:spcBef>
              <a:spcAft>
                <a:spcPts val="0"/>
              </a:spcAft>
              <a:buSzPts val="1800"/>
              <a:buChar char="■"/>
            </a:pPr>
            <a:r>
              <a:rPr lang="en" dirty="0"/>
              <a:t>Line Drawings</a:t>
            </a:r>
            <a:endParaRPr dirty="0"/>
          </a:p>
          <a:p>
            <a:pPr marL="457200" lvl="0" indent="-342900" algn="l" rtl="0">
              <a:lnSpc>
                <a:spcPct val="200000"/>
              </a:lnSpc>
              <a:spcBef>
                <a:spcPts val="0"/>
              </a:spcBef>
              <a:spcAft>
                <a:spcPts val="0"/>
              </a:spcAft>
              <a:buSzPts val="1800"/>
              <a:buChar char="■"/>
            </a:pPr>
            <a:r>
              <a:rPr lang="en" dirty="0"/>
              <a:t>Sign/Print/Braille</a:t>
            </a:r>
            <a:endParaRPr dirty="0"/>
          </a:p>
        </p:txBody>
      </p:sp>
      <p:grpSp>
        <p:nvGrpSpPr>
          <p:cNvPr id="207" name="Google Shape;207;p33" descr="The text &quot;static&quot; with an arrow down to &quot;dynamic&quot;"/>
          <p:cNvGrpSpPr/>
          <p:nvPr/>
        </p:nvGrpSpPr>
        <p:grpSpPr>
          <a:xfrm>
            <a:off x="364550" y="1415025"/>
            <a:ext cx="1681500" cy="2581850"/>
            <a:chOff x="2890500" y="1110225"/>
            <a:chExt cx="1681500" cy="2581850"/>
          </a:xfrm>
        </p:grpSpPr>
        <p:sp>
          <p:nvSpPr>
            <p:cNvPr id="209" name="Google Shape;209;p33">
              <a:extLst>
                <a:ext uri="{C183D7F6-B498-43B3-948B-1728B52AA6E4}">
                  <adec:decorative xmlns:adec="http://schemas.microsoft.com/office/drawing/2017/decorative" val="1"/>
                </a:ext>
              </a:extLst>
            </p:cNvPr>
            <p:cNvSpPr/>
            <p:nvPr/>
          </p:nvSpPr>
          <p:spPr>
            <a:xfrm>
              <a:off x="2890500" y="3292775"/>
              <a:ext cx="1681500" cy="399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entury Gothic"/>
                  <a:ea typeface="Century Gothic"/>
                  <a:cs typeface="Century Gothic"/>
                  <a:sym typeface="Century Gothic"/>
                </a:rPr>
                <a:t>Dynamic</a:t>
              </a:r>
              <a:endParaRPr dirty="0">
                <a:latin typeface="Century Gothic"/>
                <a:ea typeface="Century Gothic"/>
                <a:cs typeface="Century Gothic"/>
                <a:sym typeface="Century Gothic"/>
              </a:endParaRPr>
            </a:p>
          </p:txBody>
        </p:sp>
        <p:sp>
          <p:nvSpPr>
            <p:cNvPr id="210" name="Google Shape;210;p33">
              <a:extLst>
                <a:ext uri="{C183D7F6-B498-43B3-948B-1728B52AA6E4}">
                  <adec:decorative xmlns:adec="http://schemas.microsoft.com/office/drawing/2017/decorative" val="1"/>
                </a:ext>
              </a:extLst>
            </p:cNvPr>
            <p:cNvSpPr/>
            <p:nvPr/>
          </p:nvSpPr>
          <p:spPr>
            <a:xfrm>
              <a:off x="3516300" y="1698700"/>
              <a:ext cx="429900" cy="14049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208" name="Google Shape;208;p33">
              <a:extLst>
                <a:ext uri="{C183D7F6-B498-43B3-948B-1728B52AA6E4}">
                  <adec:decorative xmlns:adec="http://schemas.microsoft.com/office/drawing/2017/decorative" val="1"/>
                </a:ext>
              </a:extLst>
            </p:cNvPr>
            <p:cNvSpPr/>
            <p:nvPr/>
          </p:nvSpPr>
          <p:spPr>
            <a:xfrm>
              <a:off x="2890500" y="1110225"/>
              <a:ext cx="1681500" cy="399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entury Gothic"/>
                  <a:ea typeface="Century Gothic"/>
                  <a:cs typeface="Century Gothic"/>
                  <a:sym typeface="Century Gothic"/>
                </a:rPr>
                <a:t>Static</a:t>
              </a:r>
              <a:endParaRPr>
                <a:latin typeface="Century Gothic"/>
                <a:ea typeface="Century Gothic"/>
                <a:cs typeface="Century Gothic"/>
                <a:sym typeface="Century Gothic"/>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4">
            <a:extLst>
              <a:ext uri="{C183D7F6-B498-43B3-948B-1728B52AA6E4}">
                <adec:decorative xmlns:adec="http://schemas.microsoft.com/office/drawing/2017/decorative" val="1"/>
              </a:ext>
            </a:extLst>
          </p:cNvPr>
          <p:cNvSpPr txBox="1">
            <a:spLocks noGrp="1"/>
          </p:cNvSpPr>
          <p:nvPr>
            <p:ph type="title"/>
          </p:nvPr>
        </p:nvSpPr>
        <p:spPr>
          <a:xfrm>
            <a:off x="311700" y="3665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Pause and Reflect</a:t>
            </a:r>
            <a:endParaRPr dirty="0"/>
          </a:p>
        </p:txBody>
      </p:sp>
      <p:sp>
        <p:nvSpPr>
          <p:cNvPr id="216" name="Google Shape;216;p34"/>
          <p:cNvSpPr txBox="1">
            <a:spLocks noGrp="1"/>
          </p:cNvSpPr>
          <p:nvPr>
            <p:ph type="body" idx="1"/>
          </p:nvPr>
        </p:nvSpPr>
        <p:spPr>
          <a:xfrm>
            <a:off x="283050" y="1110225"/>
            <a:ext cx="7305000" cy="3416400"/>
          </a:xfrm>
          <a:prstGeom prst="rect">
            <a:avLst/>
          </a:prstGeom>
        </p:spPr>
        <p:txBody>
          <a:bodyPr spcFirstLastPara="1" wrap="square" lIns="91425" tIns="91425" rIns="91425" bIns="91425" anchor="t" anchorCtr="0">
            <a:normAutofit lnSpcReduction="10000"/>
          </a:bodyPr>
          <a:lstStyle/>
          <a:p>
            <a:pPr marL="457200" lvl="0" indent="-330200" algn="l" rtl="0">
              <a:spcBef>
                <a:spcPts val="0"/>
              </a:spcBef>
              <a:spcAft>
                <a:spcPts val="0"/>
              </a:spcAft>
              <a:buSzPts val="1600"/>
              <a:buChar char="❖"/>
            </a:pPr>
            <a:r>
              <a:rPr lang="en" sz="1600" dirty="0"/>
              <a:t>Look back at the battery you drew at the beginning of the session.  Reflect on your knowledge now compared to where you started.</a:t>
            </a:r>
            <a:endParaRPr sz="1600" dirty="0"/>
          </a:p>
          <a:p>
            <a:pPr marL="457200" lvl="0" indent="-330200" algn="l" rtl="0">
              <a:spcBef>
                <a:spcPts val="0"/>
              </a:spcBef>
              <a:spcAft>
                <a:spcPts val="0"/>
              </a:spcAft>
              <a:buSzPts val="1600"/>
              <a:buChar char="❖"/>
            </a:pPr>
            <a:r>
              <a:rPr lang="en" sz="1600" dirty="0"/>
              <a:t>Connect - Extend- Challenge</a:t>
            </a:r>
          </a:p>
          <a:p>
            <a:pPr marL="457200" lvl="0" indent="-330200" algn="l" rtl="0">
              <a:spcBef>
                <a:spcPts val="0"/>
              </a:spcBef>
              <a:spcAft>
                <a:spcPts val="0"/>
              </a:spcAft>
              <a:buSzPts val="1600"/>
              <a:buChar char="❖"/>
            </a:pPr>
            <a:endParaRPr lang="en" sz="1600" dirty="0"/>
          </a:p>
          <a:p>
            <a:pPr marL="127000" indent="0">
              <a:buSzPts val="1600"/>
              <a:buNone/>
            </a:pPr>
            <a:r>
              <a:rPr lang="en" sz="1600" b="1" dirty="0"/>
              <a:t>Connect: </a:t>
            </a:r>
            <a:r>
              <a:rPr lang="en-US" sz="1600" dirty="0"/>
              <a:t>What information can you connect with a student you are working with?</a:t>
            </a:r>
          </a:p>
          <a:p>
            <a:pPr marL="127000" indent="0">
              <a:buSzPts val="1600"/>
              <a:buNone/>
            </a:pPr>
            <a:endParaRPr lang="en-US" sz="1600" dirty="0"/>
          </a:p>
          <a:p>
            <a:pPr marL="127000" indent="0">
              <a:buSzPts val="1600"/>
              <a:buNone/>
            </a:pPr>
            <a:r>
              <a:rPr lang="en" sz="1600" b="1" dirty="0"/>
              <a:t>Extend: </a:t>
            </a:r>
            <a:r>
              <a:rPr lang="en-US" sz="1600" dirty="0"/>
              <a:t>How did you extend your thinking and knowledge of calendar systems?</a:t>
            </a:r>
          </a:p>
          <a:p>
            <a:pPr marL="127000" indent="0">
              <a:buSzPts val="1600"/>
              <a:buNone/>
            </a:pPr>
            <a:endParaRPr lang="en-US" sz="1600" dirty="0"/>
          </a:p>
          <a:p>
            <a:pPr marL="127000" indent="0">
              <a:buSzPts val="1600"/>
              <a:buNone/>
            </a:pPr>
            <a:r>
              <a:rPr lang="en" sz="1600" b="1" dirty="0"/>
              <a:t>Challenge: </a:t>
            </a:r>
            <a:r>
              <a:rPr lang="en-US" sz="1600" dirty="0"/>
              <a:t>What challenges come up for you as you think about developing and introducing a calendar system?</a:t>
            </a:r>
            <a:endParaRPr sz="1600" dirty="0"/>
          </a:p>
        </p:txBody>
      </p:sp>
      <p:pic>
        <p:nvPicPr>
          <p:cNvPr id="235" name="Google Shape;235;p34" descr="Black line Battery charge level indicator icon isolated on white background. Vector Illustration (Provided by Getty Images)"/>
          <p:cNvPicPr preferRelativeResize="0"/>
          <p:nvPr/>
        </p:nvPicPr>
        <p:blipFill rotWithShape="1">
          <a:blip r:embed="rId3">
            <a:alphaModFix/>
          </a:blip>
          <a:srcRect l="40188" t="5440" r="26431" b="10864"/>
          <a:stretch/>
        </p:blipFill>
        <p:spPr>
          <a:xfrm rot="5400000">
            <a:off x="7796563" y="658362"/>
            <a:ext cx="829199" cy="1732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 name="Title 1">
            <a:extLst>
              <a:ext uri="{FF2B5EF4-FFF2-40B4-BE49-F238E27FC236}">
                <a16:creationId xmlns:a16="http://schemas.microsoft.com/office/drawing/2014/main" id="{1953DB90-3650-1418-D0EC-3F30C915DCCE}"/>
              </a:ext>
            </a:extLst>
          </p:cNvPr>
          <p:cNvSpPr>
            <a:spLocks noGrp="1"/>
          </p:cNvSpPr>
          <p:nvPr>
            <p:ph type="title" idx="4294967295"/>
          </p:nvPr>
        </p:nvSpPr>
        <p:spPr>
          <a:xfrm>
            <a:off x="422911" y="1896799"/>
            <a:ext cx="8520600" cy="572700"/>
          </a:xfrm>
        </p:spPr>
        <p:txBody>
          <a:bodyPr>
            <a:normAutofit fontScale="90000"/>
          </a:bodyPr>
          <a:lstStyle/>
          <a:p>
            <a:pPr algn="ctr"/>
            <a:r>
              <a:rPr lang="en-US" dirty="0"/>
              <a:t>BREAK</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6">
            <a:extLst>
              <a:ext uri="{C183D7F6-B498-43B3-948B-1728B52AA6E4}">
                <adec:decorative xmlns:adec="http://schemas.microsoft.com/office/drawing/2017/decorative" val="1"/>
              </a:ext>
            </a:extLst>
          </p:cNvPr>
          <p:cNvSpPr txBox="1">
            <a:spLocks noGrp="1"/>
          </p:cNvSpPr>
          <p:nvPr>
            <p:ph type="ctrTitle"/>
          </p:nvPr>
        </p:nvSpPr>
        <p:spPr>
          <a:xfrm>
            <a:off x="311700" y="191950"/>
            <a:ext cx="8520600" cy="1059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3300" dirty="0"/>
              <a:t>Part 2: Calendar System Design</a:t>
            </a:r>
            <a:endParaRPr dirty="0"/>
          </a:p>
        </p:txBody>
      </p:sp>
      <p:sp>
        <p:nvSpPr>
          <p:cNvPr id="245" name="Google Shape;245;p36">
            <a:extLst>
              <a:ext uri="{C183D7F6-B498-43B3-948B-1728B52AA6E4}">
                <adec:decorative xmlns:adec="http://schemas.microsoft.com/office/drawing/2017/decorative" val="1"/>
              </a:ext>
            </a:extLst>
          </p:cNvPr>
          <p:cNvSpPr txBox="1">
            <a:spLocks noGrp="1"/>
          </p:cNvSpPr>
          <p:nvPr>
            <p:ph type="subTitle" idx="1"/>
          </p:nvPr>
        </p:nvSpPr>
        <p:spPr>
          <a:xfrm>
            <a:off x="311700" y="1251250"/>
            <a:ext cx="8520600" cy="2763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Learning Outcomes:</a:t>
            </a:r>
            <a:endParaRPr/>
          </a:p>
          <a:p>
            <a:pPr marL="0" lvl="0" indent="0" algn="l" rtl="0">
              <a:spcBef>
                <a:spcPts val="0"/>
              </a:spcBef>
              <a:spcAft>
                <a:spcPts val="0"/>
              </a:spcAft>
              <a:buNone/>
            </a:pPr>
            <a:endParaRPr/>
          </a:p>
          <a:p>
            <a:pPr marL="457200" lvl="0" indent="-387350" algn="l" rtl="0">
              <a:lnSpc>
                <a:spcPct val="115000"/>
              </a:lnSpc>
              <a:spcBef>
                <a:spcPts val="0"/>
              </a:spcBef>
              <a:spcAft>
                <a:spcPts val="0"/>
              </a:spcAft>
              <a:buSzPts val="2500"/>
              <a:buChar char="★"/>
            </a:pPr>
            <a:r>
              <a:rPr lang="en" sz="2100"/>
              <a:t> Participants will DESIGN a calendar system for students of their own.</a:t>
            </a:r>
            <a:endParaRPr sz="25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7">
            <a:extLst>
              <a:ext uri="{C183D7F6-B498-43B3-948B-1728B52AA6E4}">
                <adec:decorative xmlns:adec="http://schemas.microsoft.com/office/drawing/2017/decorative" val="1"/>
              </a:ext>
            </a:extLst>
          </p:cNvPr>
          <p:cNvSpPr txBox="1">
            <a:spLocks noGrp="1"/>
          </p:cNvSpPr>
          <p:nvPr>
            <p:ph type="title"/>
          </p:nvPr>
        </p:nvSpPr>
        <p:spPr>
          <a:xfrm>
            <a:off x="311700" y="3665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Calendar System Deep Dive</a:t>
            </a:r>
            <a:endParaRPr/>
          </a:p>
        </p:txBody>
      </p:sp>
      <p:sp>
        <p:nvSpPr>
          <p:cNvPr id="251" name="Google Shape;251;p37">
            <a:extLst>
              <a:ext uri="{C183D7F6-B498-43B3-948B-1728B52AA6E4}">
                <adec:decorative xmlns:adec="http://schemas.microsoft.com/office/drawing/2017/decorative" val="1"/>
              </a:ext>
            </a:extLst>
          </p:cNvPr>
          <p:cNvSpPr txBox="1">
            <a:spLocks noGrp="1"/>
          </p:cNvSpPr>
          <p:nvPr>
            <p:ph type="body" idx="1"/>
          </p:nvPr>
        </p:nvSpPr>
        <p:spPr>
          <a:xfrm>
            <a:off x="283050" y="1110225"/>
            <a:ext cx="5379900" cy="3023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Choose which type of calendar system you would like to dive into.</a:t>
            </a:r>
            <a:endParaRPr dirty="0"/>
          </a:p>
          <a:p>
            <a:pPr marL="914400" lvl="1" indent="-317500" algn="l" rtl="0">
              <a:spcBef>
                <a:spcPts val="0"/>
              </a:spcBef>
              <a:spcAft>
                <a:spcPts val="0"/>
              </a:spcAft>
              <a:buSzPts val="1400"/>
              <a:buChar char="◆"/>
            </a:pPr>
            <a:r>
              <a:rPr lang="en" dirty="0"/>
              <a:t>Anticipation Calendars: p 38-49</a:t>
            </a:r>
            <a:endParaRPr dirty="0"/>
          </a:p>
          <a:p>
            <a:pPr marL="914400" lvl="1" indent="-317500" algn="l" rtl="0">
              <a:spcBef>
                <a:spcPts val="0"/>
              </a:spcBef>
              <a:spcAft>
                <a:spcPts val="0"/>
              </a:spcAft>
              <a:buSzPts val="1400"/>
              <a:buChar char="◆"/>
            </a:pPr>
            <a:r>
              <a:rPr lang="en" dirty="0"/>
              <a:t>Daily Calendars: 59-77</a:t>
            </a:r>
            <a:endParaRPr dirty="0"/>
          </a:p>
          <a:p>
            <a:pPr marL="914400" lvl="1" indent="-317500" algn="l" rtl="0">
              <a:spcBef>
                <a:spcPts val="0"/>
              </a:spcBef>
              <a:spcAft>
                <a:spcPts val="0"/>
              </a:spcAft>
              <a:buSzPts val="1400"/>
              <a:buChar char="◆"/>
            </a:pPr>
            <a:r>
              <a:rPr lang="en" dirty="0"/>
              <a:t>Expanded Calendars: 91-109</a:t>
            </a:r>
            <a:endParaRPr dirty="0"/>
          </a:p>
          <a:p>
            <a:pPr marL="457200" lvl="0" indent="-342900" algn="l" rtl="0">
              <a:spcBef>
                <a:spcPts val="0"/>
              </a:spcBef>
              <a:spcAft>
                <a:spcPts val="0"/>
              </a:spcAft>
              <a:buSzPts val="1800"/>
              <a:buChar char="➔"/>
            </a:pPr>
            <a:r>
              <a:rPr lang="en" dirty="0"/>
              <a:t>Identify key features and considerations in calendar system design. </a:t>
            </a:r>
            <a:endParaRPr dirty="0"/>
          </a:p>
        </p:txBody>
      </p:sp>
      <p:pic>
        <p:nvPicPr>
          <p:cNvPr id="252" name="Google Shape;252;p37" descr="15 Minute Timer&#10;&#10;Online Timer - https://timer.onlinealarmkur.com/en/">
            <a:hlinkClick r:id="rId3"/>
          </p:cNvPr>
          <p:cNvPicPr preferRelativeResize="0"/>
          <p:nvPr/>
        </p:nvPicPr>
        <p:blipFill>
          <a:blip r:embed="rId4">
            <a:alphaModFix/>
          </a:blip>
          <a:stretch>
            <a:fillRect/>
          </a:stretch>
        </p:blipFill>
        <p:spPr>
          <a:xfrm>
            <a:off x="5784300" y="1281875"/>
            <a:ext cx="3048000" cy="1714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8">
            <a:extLst>
              <a:ext uri="{C183D7F6-B498-43B3-948B-1728B52AA6E4}">
                <adec:decorative xmlns:adec="http://schemas.microsoft.com/office/drawing/2017/decorative" val="1"/>
              </a:ext>
            </a:extLst>
          </p:cNvPr>
          <p:cNvSpPr txBox="1">
            <a:spLocks noGrp="1"/>
          </p:cNvSpPr>
          <p:nvPr>
            <p:ph type="title"/>
          </p:nvPr>
        </p:nvSpPr>
        <p:spPr>
          <a:xfrm>
            <a:off x="311700" y="3665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Choosing Calendar System Symbols</a:t>
            </a:r>
            <a:endParaRPr dirty="0"/>
          </a:p>
        </p:txBody>
      </p:sp>
      <p:sp>
        <p:nvSpPr>
          <p:cNvPr id="258" name="Google Shape;258;p38">
            <a:extLst>
              <a:ext uri="{C183D7F6-B498-43B3-948B-1728B52AA6E4}">
                <adec:decorative xmlns:adec="http://schemas.microsoft.com/office/drawing/2017/decorative" val="1"/>
              </a:ext>
            </a:extLst>
          </p:cNvPr>
          <p:cNvSpPr txBox="1">
            <a:spLocks noGrp="1"/>
          </p:cNvSpPr>
          <p:nvPr>
            <p:ph type="body" idx="1"/>
          </p:nvPr>
        </p:nvSpPr>
        <p:spPr>
          <a:xfrm>
            <a:off x="283050" y="1110225"/>
            <a:ext cx="8520600" cy="1964700"/>
          </a:xfrm>
          <a:prstGeom prst="rect">
            <a:avLst/>
          </a:prstGeom>
        </p:spPr>
        <p:txBody>
          <a:bodyPr spcFirstLastPara="1" wrap="square" lIns="91425" tIns="91425" rIns="91425" bIns="91425" anchor="ctr" anchorCtr="0">
            <a:normAutofit/>
          </a:bodyPr>
          <a:lstStyle/>
          <a:p>
            <a:pPr marL="457200" lvl="0" indent="-355600" algn="l" rtl="0">
              <a:spcBef>
                <a:spcPts val="0"/>
              </a:spcBef>
              <a:spcAft>
                <a:spcPts val="0"/>
              </a:spcAft>
              <a:buSzPts val="2000"/>
              <a:buChar char="➢"/>
            </a:pPr>
            <a:r>
              <a:rPr lang="en" sz="2000" dirty="0"/>
              <a:t>Consider Symbolic Representation (concrete &gt; abstract)</a:t>
            </a:r>
            <a:endParaRPr sz="2000" dirty="0"/>
          </a:p>
          <a:p>
            <a:pPr marL="457200" lvl="0" indent="-355600" algn="l" rtl="0">
              <a:spcBef>
                <a:spcPts val="1000"/>
              </a:spcBef>
              <a:spcAft>
                <a:spcPts val="0"/>
              </a:spcAft>
              <a:buSzPts val="2000"/>
              <a:buChar char="➢"/>
            </a:pPr>
            <a:r>
              <a:rPr lang="en" sz="2000" dirty="0"/>
              <a:t>Relevance to the child’s experience</a:t>
            </a:r>
            <a:endParaRPr sz="2000" dirty="0"/>
          </a:p>
          <a:p>
            <a:pPr marL="457200" lvl="0" indent="-355600" algn="l" rtl="0">
              <a:spcBef>
                <a:spcPts val="1000"/>
              </a:spcBef>
              <a:spcAft>
                <a:spcPts val="1000"/>
              </a:spcAft>
              <a:buSzPts val="2000"/>
              <a:buChar char="➢"/>
            </a:pPr>
            <a:r>
              <a:rPr lang="en" sz="2000" dirty="0"/>
              <a:t>Past, Present, and Future layout representation</a:t>
            </a:r>
            <a:endParaRPr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7" name="Google Shape;267;p39">
            <a:extLst>
              <a:ext uri="{C183D7F6-B498-43B3-948B-1728B52AA6E4}">
                <adec:decorative xmlns:adec="http://schemas.microsoft.com/office/drawing/2017/decorative" val="1"/>
              </a:ext>
            </a:extLst>
          </p:cNvPr>
          <p:cNvSpPr txBox="1"/>
          <p:nvPr/>
        </p:nvSpPr>
        <p:spPr>
          <a:xfrm>
            <a:off x="410250" y="3709074"/>
            <a:ext cx="8323498" cy="65567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endParaRPr sz="1700" dirty="0">
              <a:latin typeface="Century Gothic"/>
              <a:ea typeface="Century Gothic"/>
              <a:cs typeface="Century Gothic"/>
              <a:sym typeface="Century Gothic"/>
            </a:endParaRPr>
          </a:p>
        </p:txBody>
      </p:sp>
      <p:sp>
        <p:nvSpPr>
          <p:cNvPr id="263" name="Google Shape;263;p39">
            <a:extLst>
              <a:ext uri="{C183D7F6-B498-43B3-948B-1728B52AA6E4}">
                <adec:decorative xmlns:adec="http://schemas.microsoft.com/office/drawing/2017/decorative" val="1"/>
              </a:ext>
            </a:extLst>
          </p:cNvPr>
          <p:cNvSpPr txBox="1">
            <a:spLocks noGrp="1"/>
          </p:cNvSpPr>
          <p:nvPr>
            <p:ph type="title"/>
          </p:nvPr>
        </p:nvSpPr>
        <p:spPr>
          <a:xfrm>
            <a:off x="550798" y="167130"/>
            <a:ext cx="8042400" cy="1418605"/>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a:t>Choosing and Using Symbols</a:t>
            </a:r>
            <a:endParaRPr dirty="0"/>
          </a:p>
          <a:p>
            <a:pPr marL="0" lvl="0" indent="0" rtl="0">
              <a:spcBef>
                <a:spcPts val="0"/>
              </a:spcBef>
              <a:spcAft>
                <a:spcPts val="0"/>
              </a:spcAft>
              <a:buNone/>
            </a:pPr>
            <a:r>
              <a:rPr lang="en" b="0" dirty="0"/>
              <a:t>Reflect and Revise</a:t>
            </a:r>
            <a:br>
              <a:rPr lang="en" b="0" dirty="0"/>
            </a:br>
            <a:r>
              <a:rPr lang="en" b="0" i="1" dirty="0"/>
              <a:t>Think     	            Pair	       Share</a:t>
            </a:r>
            <a:endParaRPr b="0" i="1" dirty="0"/>
          </a:p>
        </p:txBody>
      </p:sp>
      <p:sp>
        <p:nvSpPr>
          <p:cNvPr id="2" name="Text Placeholder 1">
            <a:extLst>
              <a:ext uri="{FF2B5EF4-FFF2-40B4-BE49-F238E27FC236}">
                <a16:creationId xmlns:a16="http://schemas.microsoft.com/office/drawing/2014/main" id="{2F9B2B43-8258-FAB7-D64D-1B6076A896F4}"/>
              </a:ext>
              <a:ext uri="{C183D7F6-B498-43B3-948B-1728B52AA6E4}">
                <adec:decorative xmlns:adec="http://schemas.microsoft.com/office/drawing/2017/decorative" val="1"/>
              </a:ext>
            </a:extLst>
          </p:cNvPr>
          <p:cNvSpPr>
            <a:spLocks noGrp="1"/>
          </p:cNvSpPr>
          <p:nvPr>
            <p:ph type="body" idx="1"/>
          </p:nvPr>
        </p:nvSpPr>
        <p:spPr>
          <a:xfrm>
            <a:off x="410249" y="3654224"/>
            <a:ext cx="8323499" cy="710526"/>
          </a:xfrm>
        </p:spPr>
        <p:txBody>
          <a:bodyPr>
            <a:normAutofit/>
          </a:bodyPr>
          <a:lstStyle/>
          <a:p>
            <a:pPr marL="0" lvl="0" indent="0" algn="ctr">
              <a:spcBef>
                <a:spcPts val="0"/>
              </a:spcBef>
              <a:buNone/>
            </a:pPr>
            <a:r>
              <a:rPr lang="en-US" sz="1600" b="1" dirty="0"/>
              <a:t>Part 2: Choosing and Using Symbols</a:t>
            </a:r>
          </a:p>
          <a:p>
            <a:pPr marL="0" lvl="0" indent="0" algn="ctr">
              <a:spcBef>
                <a:spcPts val="0"/>
              </a:spcBef>
              <a:buNone/>
            </a:pPr>
            <a:r>
              <a:rPr lang="en-US" sz="1600" u="sng" dirty="0">
                <a:solidFill>
                  <a:schemeClr val="hlink"/>
                </a:solidFill>
                <a:hlinkClick r:id="rId3"/>
              </a:rPr>
              <a:t>https://www.nationaldb.org/products/modules/pd/communication/M3L3/</a:t>
            </a:r>
            <a:endParaRPr lang="en-US" sz="1600" dirty="0"/>
          </a:p>
        </p:txBody>
      </p:sp>
      <p:pic>
        <p:nvPicPr>
          <p:cNvPr id="266" name="Google Shape;266;p39" descr="A green chalkboard with the word &quot;Share&quot; written in large bubble letters. Under the word, several arms of different skin tones five a thumbs up symbol against the chalkboard"/>
          <p:cNvPicPr preferRelativeResize="0"/>
          <p:nvPr/>
        </p:nvPicPr>
        <p:blipFill>
          <a:blip r:embed="rId4">
            <a:alphaModFix/>
          </a:blip>
          <a:stretch>
            <a:fillRect/>
          </a:stretch>
        </p:blipFill>
        <p:spPr>
          <a:xfrm>
            <a:off x="6074591" y="1910677"/>
            <a:ext cx="2373572" cy="1418605"/>
          </a:xfrm>
          <a:prstGeom prst="rect">
            <a:avLst/>
          </a:prstGeom>
          <a:noFill/>
          <a:ln>
            <a:noFill/>
          </a:ln>
        </p:spPr>
      </p:pic>
      <p:pic>
        <p:nvPicPr>
          <p:cNvPr id="265" name="Google Shape;265;p39" descr="A Pair Of Pears with smiley faces drawn on them in markers."/>
          <p:cNvPicPr preferRelativeResize="0"/>
          <p:nvPr/>
        </p:nvPicPr>
        <p:blipFill>
          <a:blip r:embed="rId5">
            <a:alphaModFix/>
          </a:blip>
          <a:stretch>
            <a:fillRect/>
          </a:stretch>
        </p:blipFill>
        <p:spPr>
          <a:xfrm>
            <a:off x="3686825" y="1808251"/>
            <a:ext cx="1770350" cy="1546133"/>
          </a:xfrm>
          <a:prstGeom prst="rect">
            <a:avLst/>
          </a:prstGeom>
          <a:noFill/>
          <a:ln>
            <a:noFill/>
          </a:ln>
        </p:spPr>
      </p:pic>
      <p:pic>
        <p:nvPicPr>
          <p:cNvPr id="264" name="Google Shape;264;p39" descr="Thought bubble with the word &quot;think&quot; in bold font."/>
          <p:cNvPicPr preferRelativeResize="0"/>
          <p:nvPr/>
        </p:nvPicPr>
        <p:blipFill>
          <a:blip r:embed="rId6">
            <a:alphaModFix/>
          </a:blip>
          <a:stretch>
            <a:fillRect/>
          </a:stretch>
        </p:blipFill>
        <p:spPr>
          <a:xfrm>
            <a:off x="695837" y="1702305"/>
            <a:ext cx="2050234" cy="18353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0">
            <a:extLst>
              <a:ext uri="{C183D7F6-B498-43B3-948B-1728B52AA6E4}">
                <adec:decorative xmlns:adec="http://schemas.microsoft.com/office/drawing/2017/decorative" val="1"/>
              </a:ext>
            </a:extLst>
          </p:cNvPr>
          <p:cNvSpPr txBox="1">
            <a:spLocks noGrp="1"/>
          </p:cNvSpPr>
          <p:nvPr>
            <p:ph type="title"/>
          </p:nvPr>
        </p:nvSpPr>
        <p:spPr>
          <a:xfrm>
            <a:off x="549275" y="80682"/>
            <a:ext cx="8042400" cy="553968"/>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dk1"/>
                </a:solidFill>
                <a:effectLst/>
                <a:uLnTx/>
                <a:uFillTx/>
                <a:latin typeface="Century Gothic"/>
                <a:ea typeface="Century Gothic"/>
                <a:cs typeface="Century Gothic"/>
                <a:sym typeface="Century Gothic"/>
              </a:rPr>
              <a:t>Foundations before Beginning a Calendar System</a:t>
            </a:r>
          </a:p>
        </p:txBody>
      </p:sp>
      <p:sp>
        <p:nvSpPr>
          <p:cNvPr id="274" name="Google Shape;274;p40" descr="Reference: Calendars book, p 34"/>
          <p:cNvSpPr txBox="1"/>
          <p:nvPr/>
        </p:nvSpPr>
        <p:spPr>
          <a:xfrm>
            <a:off x="2251600" y="3899351"/>
            <a:ext cx="6482700" cy="461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800" i="1" dirty="0">
                <a:solidFill>
                  <a:schemeClr val="dk2"/>
                </a:solidFill>
                <a:latin typeface="Century Gothic"/>
                <a:ea typeface="Century Gothic"/>
                <a:cs typeface="Century Gothic"/>
                <a:sym typeface="Century Gothic"/>
              </a:rPr>
              <a:t>Calendars, </a:t>
            </a:r>
            <a:r>
              <a:rPr lang="en" sz="1800" dirty="0">
                <a:solidFill>
                  <a:schemeClr val="dk2"/>
                </a:solidFill>
                <a:latin typeface="Century Gothic"/>
                <a:ea typeface="Century Gothic"/>
                <a:cs typeface="Century Gothic"/>
                <a:sym typeface="Century Gothic"/>
              </a:rPr>
              <a:t>p 34</a:t>
            </a:r>
            <a:endParaRPr sz="1800" dirty="0">
              <a:solidFill>
                <a:schemeClr val="dk2"/>
              </a:solidFill>
              <a:latin typeface="Century Gothic"/>
              <a:ea typeface="Century Gothic"/>
              <a:cs typeface="Century Gothic"/>
              <a:sym typeface="Century Gothic"/>
            </a:endParaRPr>
          </a:p>
        </p:txBody>
      </p:sp>
      <p:sp>
        <p:nvSpPr>
          <p:cNvPr id="2" name="Text Placeholder 1">
            <a:extLst>
              <a:ext uri="{FF2B5EF4-FFF2-40B4-BE49-F238E27FC236}">
                <a16:creationId xmlns:a16="http://schemas.microsoft.com/office/drawing/2014/main" id="{956F4186-9F42-F06B-2625-64BB55DC51C8}"/>
              </a:ext>
            </a:extLst>
          </p:cNvPr>
          <p:cNvSpPr>
            <a:spLocks noGrp="1"/>
          </p:cNvSpPr>
          <p:nvPr>
            <p:ph type="body" idx="1"/>
          </p:nvPr>
        </p:nvSpPr>
        <p:spPr>
          <a:xfrm>
            <a:off x="549275" y="634650"/>
            <a:ext cx="8042400" cy="3726401"/>
          </a:xfrm>
        </p:spPr>
        <p:txBody>
          <a:bodyPr>
            <a:normAutofit fontScale="77500" lnSpcReduction="20000"/>
          </a:bodyPr>
          <a:lstStyle/>
          <a:p>
            <a:pPr marL="102870" indent="0">
              <a:buNone/>
            </a:pPr>
            <a:r>
              <a:rPr lang="en-US" dirty="0">
                <a:solidFill>
                  <a:schemeClr val="tx1"/>
                </a:solidFill>
              </a:rPr>
              <a:t>Consider the following areas:</a:t>
            </a:r>
          </a:p>
          <a:p>
            <a:r>
              <a:rPr lang="en-US" dirty="0">
                <a:solidFill>
                  <a:schemeClr val="tx1"/>
                </a:solidFill>
              </a:rPr>
              <a:t>IEP Goals Addressed: </a:t>
            </a:r>
          </a:p>
          <a:p>
            <a:pPr lvl="1"/>
            <a:r>
              <a:rPr lang="en-US" dirty="0">
                <a:solidFill>
                  <a:schemeClr val="tx1"/>
                </a:solidFill>
              </a:rPr>
              <a:t>Example: </a:t>
            </a:r>
            <a:r>
              <a:rPr lang="en" i="1" dirty="0">
                <a:solidFill>
                  <a:schemeClr val="tx1"/>
                </a:solidFill>
              </a:rPr>
              <a:t>Given a consistent daily calendar routine using an individualized calendar system (e.g., object, tactile, picture, or written symbols), the student will demonstrate anticipation of familiar activities or events (e.g., reaching, smiling, vocalizing, orienting, moving toward activity) following the presentation of calendar cues… </a:t>
            </a:r>
          </a:p>
          <a:p>
            <a:r>
              <a:rPr lang="en" i="1" dirty="0">
                <a:solidFill>
                  <a:schemeClr val="tx1"/>
                </a:solidFill>
              </a:rPr>
              <a:t>Accommodations and modifications</a:t>
            </a:r>
          </a:p>
          <a:p>
            <a:r>
              <a:rPr lang="en" i="1" dirty="0">
                <a:solidFill>
                  <a:schemeClr val="tx1"/>
                </a:solidFill>
              </a:rPr>
              <a:t>Student Communication System</a:t>
            </a:r>
          </a:p>
          <a:p>
            <a:r>
              <a:rPr lang="en" i="1" dirty="0">
                <a:solidFill>
                  <a:schemeClr val="tx1"/>
                </a:solidFill>
              </a:rPr>
              <a:t>Classroom Schedule and Activities</a:t>
            </a:r>
          </a:p>
          <a:p>
            <a:r>
              <a:rPr lang="en" i="1" dirty="0">
                <a:solidFill>
                  <a:schemeClr val="tx1"/>
                </a:solidFill>
              </a:rPr>
              <a:t>Connect to SOL Standards</a:t>
            </a:r>
            <a:endParaRPr lang="en-US"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496127-7BCE-3E69-7D2B-30B05BCD0B70}"/>
              </a:ext>
            </a:extLst>
          </p:cNvPr>
          <p:cNvSpPr>
            <a:spLocks noGrp="1"/>
          </p:cNvSpPr>
          <p:nvPr>
            <p:ph type="body" idx="1"/>
          </p:nvPr>
        </p:nvSpPr>
        <p:spPr>
          <a:xfrm>
            <a:off x="156117" y="125287"/>
            <a:ext cx="8776010" cy="4357503"/>
          </a:xfrm>
        </p:spPr>
        <p:txBody>
          <a:bodyPr>
            <a:noAutofit/>
          </a:bodyPr>
          <a:lstStyle/>
          <a:p>
            <a:pPr marL="102870" indent="0">
              <a:buNone/>
            </a:pPr>
            <a:r>
              <a:rPr lang="en" sz="1400" b="1" dirty="0">
                <a:solidFill>
                  <a:schemeClr val="tx1"/>
                </a:solidFill>
              </a:rPr>
              <a:t>VESOL:</a:t>
            </a:r>
          </a:p>
          <a:p>
            <a:pPr lvl="0" indent="-317500">
              <a:spcBef>
                <a:spcPts val="0"/>
              </a:spcBef>
              <a:buClr>
                <a:schemeClr val="dk1"/>
              </a:buClr>
              <a:buSzPts val="1400"/>
              <a:buFont typeface="Lexend"/>
              <a:buChar char="●"/>
            </a:pPr>
            <a:r>
              <a:rPr lang="en-US" sz="1400" dirty="0">
                <a:solidFill>
                  <a:schemeClr val="dk1"/>
                </a:solidFill>
                <a:latin typeface="Lexend"/>
                <a:ea typeface="Lexend"/>
                <a:cs typeface="Lexend"/>
                <a:sym typeface="Lexend"/>
              </a:rPr>
              <a:t>R-3.3 (SOL 3.6D, 3.6E) The student will: Identify an event, idea, or step in a passage that is read to the student or that the student reads.</a:t>
            </a:r>
          </a:p>
          <a:p>
            <a:pPr lvl="0" indent="-317500">
              <a:spcBef>
                <a:spcPts val="0"/>
              </a:spcBef>
              <a:buClr>
                <a:schemeClr val="dk1"/>
              </a:buClr>
              <a:buSzPts val="1400"/>
              <a:buFont typeface="Lexend"/>
              <a:buChar char="●"/>
            </a:pPr>
            <a:r>
              <a:rPr lang="en-US" sz="1400" dirty="0">
                <a:solidFill>
                  <a:schemeClr val="dk1"/>
                </a:solidFill>
                <a:latin typeface="Lexend"/>
                <a:ea typeface="Lexend"/>
                <a:cs typeface="Lexend"/>
                <a:sym typeface="Lexend"/>
              </a:rPr>
              <a:t>R-5.6 (SOL 5.6B, 5.6D) The student will: Identify details (an event, idea, or information) of a nonfiction text that is read to the student or that the student reads.</a:t>
            </a:r>
          </a:p>
          <a:p>
            <a:pPr marL="139700" lvl="0" indent="0">
              <a:spcBef>
                <a:spcPts val="0"/>
              </a:spcBef>
              <a:buClr>
                <a:schemeClr val="dk1"/>
              </a:buClr>
              <a:buSzPts val="1400"/>
              <a:buNone/>
            </a:pPr>
            <a:r>
              <a:rPr lang="en-US" sz="1400" b="1" dirty="0">
                <a:solidFill>
                  <a:schemeClr val="tx1"/>
                </a:solidFill>
              </a:rPr>
              <a:t>Math:</a:t>
            </a:r>
          </a:p>
          <a:p>
            <a:pPr lvl="0" indent="-317500">
              <a:spcBef>
                <a:spcPts val="0"/>
              </a:spcBef>
              <a:buClr>
                <a:schemeClr val="dk1"/>
              </a:buClr>
              <a:buSzPts val="1400"/>
              <a:buFont typeface="Lexend"/>
              <a:buChar char="●"/>
            </a:pPr>
            <a:r>
              <a:rPr lang="en-US" sz="1400" dirty="0">
                <a:solidFill>
                  <a:schemeClr val="dk1"/>
                </a:solidFill>
                <a:latin typeface="Lexend"/>
                <a:ea typeface="Lexend"/>
                <a:cs typeface="Lexend"/>
                <a:sym typeface="Lexend"/>
              </a:rPr>
              <a:t>K.MG.3 The student will describe the units of time represented in a calendar.</a:t>
            </a:r>
          </a:p>
          <a:p>
            <a:pPr lvl="0" indent="-317500">
              <a:spcBef>
                <a:spcPts val="0"/>
              </a:spcBef>
              <a:buClr>
                <a:schemeClr val="dk1"/>
              </a:buClr>
              <a:buSzPts val="1400"/>
              <a:buFont typeface="Lexend"/>
              <a:buChar char="●"/>
            </a:pPr>
            <a:r>
              <a:rPr lang="en-US" sz="1400" dirty="0">
                <a:solidFill>
                  <a:schemeClr val="dk1"/>
                </a:solidFill>
                <a:latin typeface="Lexend"/>
                <a:ea typeface="Lexend"/>
                <a:cs typeface="Lexend"/>
                <a:sym typeface="Lexend"/>
              </a:rPr>
              <a:t>1.MG.3 The student will demonstrate an understanding of the concept of passage of time (to the nearest hour and half-hour) and the calendar.</a:t>
            </a:r>
            <a:endParaRPr lang="en-US" sz="1400" b="1" dirty="0"/>
          </a:p>
          <a:p>
            <a:pPr marL="139700" lvl="0" indent="0">
              <a:spcBef>
                <a:spcPts val="0"/>
              </a:spcBef>
              <a:buClr>
                <a:schemeClr val="dk1"/>
              </a:buClr>
              <a:buSzPts val="1400"/>
              <a:buNone/>
            </a:pPr>
            <a:r>
              <a:rPr lang="en-US" sz="1400" b="1" dirty="0">
                <a:solidFill>
                  <a:schemeClr val="tx1"/>
                </a:solidFill>
              </a:rPr>
              <a:t>ELA:</a:t>
            </a:r>
          </a:p>
          <a:p>
            <a:pPr lvl="0" indent="-317500">
              <a:spcBef>
                <a:spcPts val="0"/>
              </a:spcBef>
              <a:buClr>
                <a:schemeClr val="dk1"/>
              </a:buClr>
              <a:buSzPts val="1400"/>
              <a:buFont typeface="Lexend"/>
              <a:buChar char="●"/>
            </a:pPr>
            <a:r>
              <a:rPr lang="en-US" sz="1400" dirty="0">
                <a:solidFill>
                  <a:schemeClr val="dk1"/>
                </a:solidFill>
                <a:latin typeface="Lexend"/>
                <a:ea typeface="Lexend"/>
                <a:cs typeface="Lexend"/>
                <a:sym typeface="Lexend"/>
              </a:rPr>
              <a:t>K.FFR.1 Print Concepts: The student will apply knowledge of how print is organized and read.</a:t>
            </a:r>
          </a:p>
          <a:p>
            <a:pPr lvl="0" indent="-317500">
              <a:spcBef>
                <a:spcPts val="0"/>
              </a:spcBef>
              <a:buClr>
                <a:schemeClr val="dk1"/>
              </a:buClr>
              <a:buSzPts val="1400"/>
              <a:buFont typeface="Lexend"/>
              <a:buChar char="●"/>
            </a:pPr>
            <a:r>
              <a:rPr lang="en-US" sz="1400" dirty="0">
                <a:solidFill>
                  <a:schemeClr val="dk1"/>
                </a:solidFill>
                <a:latin typeface="Lexend"/>
                <a:ea typeface="Lexend"/>
                <a:cs typeface="Lexend"/>
                <a:sym typeface="Lexend"/>
              </a:rPr>
              <a:t>Building vocabulary (Across grades): Use vocab across content areas</a:t>
            </a:r>
          </a:p>
          <a:p>
            <a:pPr lvl="0" indent="-317500">
              <a:spcBef>
                <a:spcPts val="0"/>
              </a:spcBef>
              <a:buClr>
                <a:schemeClr val="dk1"/>
              </a:buClr>
              <a:buSzPts val="1400"/>
              <a:buFont typeface="Lexend"/>
              <a:buChar char="●"/>
            </a:pPr>
            <a:r>
              <a:rPr lang="en-US" sz="1400" dirty="0">
                <a:solidFill>
                  <a:schemeClr val="dk1"/>
                </a:solidFill>
                <a:latin typeface="Lexend"/>
                <a:ea typeface="Lexend"/>
                <a:cs typeface="Lexend"/>
                <a:sym typeface="Lexend"/>
              </a:rPr>
              <a:t>Retell events in sequential order (ex. 1.C.2)</a:t>
            </a:r>
          </a:p>
          <a:p>
            <a:pPr lvl="0" indent="-317500">
              <a:spcBef>
                <a:spcPts val="0"/>
              </a:spcBef>
              <a:buClr>
                <a:schemeClr val="dk1"/>
              </a:buClr>
              <a:buSzPts val="1400"/>
              <a:buFont typeface="Lexend"/>
              <a:buChar char="●"/>
            </a:pPr>
            <a:r>
              <a:rPr lang="en-US" sz="1400" dirty="0">
                <a:solidFill>
                  <a:schemeClr val="dk1"/>
                </a:solidFill>
                <a:latin typeface="Lexend"/>
                <a:ea typeface="Lexend"/>
                <a:cs typeface="Lexend"/>
                <a:sym typeface="Lexend"/>
              </a:rPr>
              <a:t>2.RI.1 Key Ideas and Confirming Details A. Ask and answer literal and inferential questions (who, what, where, when, how, and why) about key details in a text. B. Retell key details of texts that demonstrate an understanding of the main topics of texts.</a:t>
            </a:r>
            <a:endParaRPr lang="en-US" sz="1400" b="1" dirty="0"/>
          </a:p>
        </p:txBody>
      </p:sp>
      <p:sp>
        <p:nvSpPr>
          <p:cNvPr id="2" name="Title 1">
            <a:extLst>
              <a:ext uri="{FF2B5EF4-FFF2-40B4-BE49-F238E27FC236}">
                <a16:creationId xmlns:a16="http://schemas.microsoft.com/office/drawing/2014/main" id="{717D1481-E5DE-D676-87D6-ACDCE4F650B4}"/>
              </a:ext>
            </a:extLst>
          </p:cNvPr>
          <p:cNvSpPr>
            <a:spLocks noGrp="1"/>
          </p:cNvSpPr>
          <p:nvPr>
            <p:ph type="title"/>
          </p:nvPr>
        </p:nvSpPr>
        <p:spPr>
          <a:xfrm>
            <a:off x="550800" y="91833"/>
            <a:ext cx="8042400" cy="421123"/>
          </a:xfrm>
        </p:spPr>
        <p:txBody>
          <a:bodyPr/>
          <a:lstStyle/>
          <a:p>
            <a:r>
              <a:rPr lang="en-US" sz="2000" dirty="0"/>
              <a:t>Connect to </a:t>
            </a:r>
            <a:r>
              <a:rPr lang="en-US" sz="2000" dirty="0" err="1"/>
              <a:t>SoLs</a:t>
            </a:r>
            <a:r>
              <a:rPr lang="en-US" sz="2000" dirty="0"/>
              <a:t>/VESOLs</a:t>
            </a:r>
          </a:p>
        </p:txBody>
      </p:sp>
    </p:spTree>
    <p:extLst>
      <p:ext uri="{BB962C8B-B14F-4D97-AF65-F5344CB8AC3E}">
        <p14:creationId xmlns:p14="http://schemas.microsoft.com/office/powerpoint/2010/main" val="2811064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2">
            <a:extLst>
              <a:ext uri="{C183D7F6-B498-43B3-948B-1728B52AA6E4}">
                <adec:decorative xmlns:adec="http://schemas.microsoft.com/office/drawing/2017/decorative" val="1"/>
              </a:ext>
            </a:extLst>
          </p:cNvPr>
          <p:cNvSpPr txBox="1">
            <a:spLocks noGrp="1"/>
          </p:cNvSpPr>
          <p:nvPr>
            <p:ph type="title"/>
          </p:nvPr>
        </p:nvSpPr>
        <p:spPr>
          <a:xfrm>
            <a:off x="311700" y="3665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Calendar System Design</a:t>
            </a:r>
            <a:endParaRPr dirty="0"/>
          </a:p>
        </p:txBody>
      </p:sp>
      <p:sp>
        <p:nvSpPr>
          <p:cNvPr id="286" name="Google Shape;286;p42">
            <a:extLst>
              <a:ext uri="{C183D7F6-B498-43B3-948B-1728B52AA6E4}">
                <adec:decorative xmlns:adec="http://schemas.microsoft.com/office/drawing/2017/decorative" val="1"/>
              </a:ext>
            </a:extLst>
          </p:cNvPr>
          <p:cNvSpPr txBox="1">
            <a:spLocks noGrp="1"/>
          </p:cNvSpPr>
          <p:nvPr>
            <p:ph type="body" idx="1"/>
          </p:nvPr>
        </p:nvSpPr>
        <p:spPr>
          <a:xfrm>
            <a:off x="283050" y="1110225"/>
            <a:ext cx="8520600" cy="3416400"/>
          </a:xfrm>
          <a:prstGeom prst="rect">
            <a:avLst/>
          </a:prstGeom>
        </p:spPr>
        <p:txBody>
          <a:bodyPr spcFirstLastPara="1" wrap="square" lIns="91425" tIns="91425" rIns="91425" bIns="91425" anchor="t" anchorCtr="0">
            <a:normAutofit fontScale="92500" lnSpcReduction="20000"/>
          </a:bodyPr>
          <a:lstStyle/>
          <a:p>
            <a:pPr marL="457200" lvl="0" indent="-342900" algn="l" rtl="0">
              <a:spcBef>
                <a:spcPts val="0"/>
              </a:spcBef>
              <a:spcAft>
                <a:spcPts val="0"/>
              </a:spcAft>
              <a:buSzPts val="1800"/>
              <a:buChar char="➢"/>
            </a:pPr>
            <a:r>
              <a:rPr lang="en" dirty="0"/>
              <a:t>Based on the Time Frame Checklist: Choose Anticipation or Daily Calendar System</a:t>
            </a:r>
            <a:endParaRPr dirty="0"/>
          </a:p>
          <a:p>
            <a:pPr marL="457200" lvl="0" indent="-342900" algn="l" rtl="0">
              <a:spcBef>
                <a:spcPts val="0"/>
              </a:spcBef>
              <a:spcAft>
                <a:spcPts val="0"/>
              </a:spcAft>
              <a:buSzPts val="1800"/>
              <a:buChar char="➢"/>
            </a:pPr>
            <a:r>
              <a:rPr lang="en" dirty="0"/>
              <a:t>Choose 3-4 activities from YOUR Student’s Day OR if you are stuck, choose from activities from this list:</a:t>
            </a:r>
            <a:endParaRPr dirty="0"/>
          </a:p>
          <a:p>
            <a:pPr marL="914400" lvl="1" indent="-330200" algn="l" rtl="0">
              <a:spcBef>
                <a:spcPts val="0"/>
              </a:spcBef>
              <a:spcAft>
                <a:spcPts val="0"/>
              </a:spcAft>
              <a:buSzPts val="1600"/>
              <a:buChar char="○"/>
            </a:pPr>
            <a:r>
              <a:rPr lang="en" sz="1600" dirty="0"/>
              <a:t>Circle Time</a:t>
            </a:r>
            <a:endParaRPr sz="1600" dirty="0"/>
          </a:p>
          <a:p>
            <a:pPr marL="914400" lvl="1" indent="-330200" algn="l" rtl="0">
              <a:spcBef>
                <a:spcPts val="0"/>
              </a:spcBef>
              <a:spcAft>
                <a:spcPts val="0"/>
              </a:spcAft>
              <a:buSzPts val="1600"/>
              <a:buChar char="○"/>
            </a:pPr>
            <a:r>
              <a:rPr lang="en" sz="1600" dirty="0"/>
              <a:t>Lunch</a:t>
            </a:r>
            <a:endParaRPr sz="1600" dirty="0"/>
          </a:p>
          <a:p>
            <a:pPr marL="914400" lvl="1" indent="-330200" algn="l" rtl="0">
              <a:spcBef>
                <a:spcPts val="0"/>
              </a:spcBef>
              <a:spcAft>
                <a:spcPts val="0"/>
              </a:spcAft>
              <a:buSzPts val="1600"/>
              <a:buChar char="○"/>
            </a:pPr>
            <a:r>
              <a:rPr lang="en" sz="1600" dirty="0"/>
              <a:t>PE/Gym</a:t>
            </a:r>
            <a:endParaRPr sz="1600" dirty="0"/>
          </a:p>
          <a:p>
            <a:pPr marL="914400" lvl="1" indent="-330200" algn="l" rtl="0">
              <a:spcBef>
                <a:spcPts val="0"/>
              </a:spcBef>
              <a:spcAft>
                <a:spcPts val="0"/>
              </a:spcAft>
              <a:buSzPts val="1600"/>
              <a:buChar char="○"/>
            </a:pPr>
            <a:r>
              <a:rPr lang="en" sz="1600" dirty="0"/>
              <a:t>Choice time/Leisure or break time</a:t>
            </a:r>
          </a:p>
          <a:p>
            <a:pPr lvl="1" indent="-330200">
              <a:buSzPts val="1600"/>
            </a:pPr>
            <a:r>
              <a:rPr lang="en-US" sz="1600" dirty="0"/>
              <a:t>Literacy</a:t>
            </a:r>
          </a:p>
          <a:p>
            <a:pPr lvl="1" indent="-330200">
              <a:buSzPts val="1600"/>
            </a:pPr>
            <a:r>
              <a:rPr lang="en-US" sz="1600" dirty="0"/>
              <a:t>Music</a:t>
            </a:r>
          </a:p>
          <a:p>
            <a:pPr lvl="1" indent="-330200">
              <a:buSzPts val="1600"/>
            </a:pPr>
            <a:r>
              <a:rPr lang="en-US" sz="1600" dirty="0"/>
              <a:t>Related Service (PT/OT/Speech/O&amp;M)</a:t>
            </a:r>
            <a:endParaRPr sz="1600" dirty="0"/>
          </a:p>
          <a:p>
            <a:pPr marL="0" lvl="0" indent="0" algn="l" rtl="0">
              <a:spcBef>
                <a:spcPts val="0"/>
              </a:spcBef>
              <a:spcAft>
                <a:spcPts val="0"/>
              </a:spcAft>
              <a:buNone/>
            </a:pPr>
            <a:endParaRPr sz="1600" dirty="0"/>
          </a:p>
          <a:p>
            <a:pPr marL="457200" lvl="0" indent="-330200" algn="l" rtl="0">
              <a:spcBef>
                <a:spcPts val="0"/>
              </a:spcBef>
              <a:spcAft>
                <a:spcPts val="0"/>
              </a:spcAft>
              <a:buSzPts val="1600"/>
              <a:buChar char="➢"/>
            </a:pPr>
            <a:r>
              <a:rPr lang="en" sz="1600" dirty="0"/>
              <a:t>Design a calendar system setup with past/present/future spaces</a:t>
            </a:r>
            <a:endParaRP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4BC96-2524-2731-344A-642C9D1DCFA1}"/>
              </a:ext>
            </a:extLst>
          </p:cNvPr>
          <p:cNvSpPr>
            <a:spLocks noGrp="1"/>
          </p:cNvSpPr>
          <p:nvPr>
            <p:ph type="title"/>
          </p:nvPr>
        </p:nvSpPr>
        <p:spPr/>
        <p:txBody>
          <a:bodyPr/>
          <a:lstStyle/>
          <a:p>
            <a:r>
              <a:rPr lang="en-US" dirty="0"/>
              <a:t>Calendar Systems Self-Assessment</a:t>
            </a:r>
          </a:p>
        </p:txBody>
      </p:sp>
      <p:sp>
        <p:nvSpPr>
          <p:cNvPr id="3" name="Text Placeholder 2">
            <a:extLst>
              <a:ext uri="{FF2B5EF4-FFF2-40B4-BE49-F238E27FC236}">
                <a16:creationId xmlns:a16="http://schemas.microsoft.com/office/drawing/2014/main" id="{43242BBA-347F-B29C-8D41-995AEED914B0}"/>
              </a:ext>
            </a:extLst>
          </p:cNvPr>
          <p:cNvSpPr>
            <a:spLocks noGrp="1"/>
          </p:cNvSpPr>
          <p:nvPr>
            <p:ph type="body" idx="1"/>
          </p:nvPr>
        </p:nvSpPr>
        <p:spPr>
          <a:xfrm>
            <a:off x="549275" y="1083582"/>
            <a:ext cx="8042400" cy="1492249"/>
          </a:xfrm>
        </p:spPr>
        <p:txBody>
          <a:bodyPr/>
          <a:lstStyle/>
          <a:p>
            <a:pPr marL="102870" indent="0" algn="ctr">
              <a:buNone/>
            </a:pPr>
            <a:r>
              <a:rPr lang="en-US" i="1" dirty="0">
                <a:solidFill>
                  <a:schemeClr val="tx1"/>
                </a:solidFill>
              </a:rPr>
              <a:t>Rate your knowledge and understanding of Calendar Systems for students with sensory disabilities by shading a percentage of the battery to represent your progress.</a:t>
            </a:r>
            <a:endParaRPr lang="en-US" dirty="0">
              <a:solidFill>
                <a:schemeClr val="tx1"/>
              </a:solidFill>
            </a:endParaRPr>
          </a:p>
          <a:p>
            <a:pPr algn="ctr"/>
            <a:endParaRPr lang="en-US" dirty="0">
              <a:solidFill>
                <a:schemeClr val="tx1"/>
              </a:solidFill>
            </a:endParaRPr>
          </a:p>
        </p:txBody>
      </p:sp>
      <p:pic>
        <p:nvPicPr>
          <p:cNvPr id="4" name="Google Shape;77;p16" descr="Black line Battery charge level indicator icon isolated on white background. ">
            <a:extLst>
              <a:ext uri="{FF2B5EF4-FFF2-40B4-BE49-F238E27FC236}">
                <a16:creationId xmlns:a16="http://schemas.microsoft.com/office/drawing/2014/main" id="{4857B728-09D0-CA2B-B643-013AC2CD540B}"/>
              </a:ext>
            </a:extLst>
          </p:cNvPr>
          <p:cNvPicPr preferRelativeResize="0"/>
          <p:nvPr/>
        </p:nvPicPr>
        <p:blipFill rotWithShape="1">
          <a:blip r:embed="rId3">
            <a:alphaModFix/>
          </a:blip>
          <a:srcRect l="40188" t="5437" r="17962"/>
          <a:stretch/>
        </p:blipFill>
        <p:spPr>
          <a:xfrm rot="5400000">
            <a:off x="3619199" y="1640437"/>
            <a:ext cx="1902551" cy="3583326"/>
          </a:xfrm>
          <a:prstGeom prst="rect">
            <a:avLst/>
          </a:prstGeom>
          <a:noFill/>
          <a:ln>
            <a:noFill/>
          </a:ln>
        </p:spPr>
      </p:pic>
    </p:spTree>
    <p:extLst>
      <p:ext uri="{BB962C8B-B14F-4D97-AF65-F5344CB8AC3E}">
        <p14:creationId xmlns:p14="http://schemas.microsoft.com/office/powerpoint/2010/main" val="4189510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3">
            <a:extLst>
              <a:ext uri="{C183D7F6-B498-43B3-948B-1728B52AA6E4}">
                <adec:decorative xmlns:adec="http://schemas.microsoft.com/office/drawing/2017/decorative" val="1"/>
              </a:ext>
            </a:extLst>
          </p:cNvPr>
          <p:cNvSpPr txBox="1">
            <a:spLocks noGrp="1"/>
          </p:cNvSpPr>
          <p:nvPr>
            <p:ph type="title"/>
          </p:nvPr>
        </p:nvSpPr>
        <p:spPr>
          <a:xfrm>
            <a:off x="311700" y="1542475"/>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a:t>Designing the Calendar System Routine</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4">
            <a:extLst>
              <a:ext uri="{C183D7F6-B498-43B3-948B-1728B52AA6E4}">
                <adec:decorative xmlns:adec="http://schemas.microsoft.com/office/drawing/2017/decorative" val="1"/>
              </a:ext>
            </a:extLst>
          </p:cNvPr>
          <p:cNvSpPr txBox="1">
            <a:spLocks noGrp="1"/>
          </p:cNvSpPr>
          <p:nvPr>
            <p:ph type="title"/>
          </p:nvPr>
        </p:nvSpPr>
        <p:spPr>
          <a:xfrm>
            <a:off x="311700" y="3665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Beginning a Calendar Routine</a:t>
            </a:r>
            <a:endParaRPr dirty="0"/>
          </a:p>
        </p:txBody>
      </p:sp>
      <p:sp>
        <p:nvSpPr>
          <p:cNvPr id="298" name="Google Shape;298;p44">
            <a:extLst>
              <a:ext uri="{C183D7F6-B498-43B3-948B-1728B52AA6E4}">
                <adec:decorative xmlns:adec="http://schemas.microsoft.com/office/drawing/2017/decorative" val="1"/>
              </a:ext>
            </a:extLst>
          </p:cNvPr>
          <p:cNvSpPr txBox="1">
            <a:spLocks noGrp="1"/>
          </p:cNvSpPr>
          <p:nvPr>
            <p:ph type="body" idx="1"/>
          </p:nvPr>
        </p:nvSpPr>
        <p:spPr>
          <a:xfrm>
            <a:off x="283050" y="111022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Tactile exploration of calendar space </a:t>
            </a:r>
            <a:endParaRPr dirty="0"/>
          </a:p>
          <a:p>
            <a:pPr marL="914400" lvl="1" indent="-317500" algn="l" rtl="0">
              <a:spcBef>
                <a:spcPts val="0"/>
              </a:spcBef>
              <a:spcAft>
                <a:spcPts val="0"/>
              </a:spcAft>
              <a:buSzPts val="1400"/>
              <a:buChar char="○"/>
            </a:pPr>
            <a:r>
              <a:rPr lang="en" dirty="0"/>
              <a:t>Hand-under-hand</a:t>
            </a:r>
            <a:endParaRPr dirty="0"/>
          </a:p>
          <a:p>
            <a:pPr marL="457200" lvl="0" indent="-342900" algn="l" rtl="0">
              <a:spcBef>
                <a:spcPts val="0"/>
              </a:spcBef>
              <a:spcAft>
                <a:spcPts val="0"/>
              </a:spcAft>
              <a:buSzPts val="1800"/>
              <a:buChar char="■"/>
            </a:pPr>
            <a:r>
              <a:rPr lang="en" dirty="0"/>
              <a:t>Anticipation Calendar:</a:t>
            </a:r>
            <a:endParaRPr dirty="0"/>
          </a:p>
          <a:p>
            <a:pPr marL="914400" lvl="1" indent="-317500" algn="l" rtl="0">
              <a:spcBef>
                <a:spcPts val="0"/>
              </a:spcBef>
              <a:spcAft>
                <a:spcPts val="0"/>
              </a:spcAft>
              <a:buSzPts val="1400"/>
              <a:buChar char="○"/>
            </a:pPr>
            <a:r>
              <a:rPr lang="en" dirty="0"/>
              <a:t>Preparing object before hand in “FUTURE” basket</a:t>
            </a:r>
            <a:endParaRPr dirty="0"/>
          </a:p>
          <a:p>
            <a:pPr marL="914400" lvl="1" indent="-317500" algn="l" rtl="0">
              <a:spcBef>
                <a:spcPts val="0"/>
              </a:spcBef>
              <a:spcAft>
                <a:spcPts val="0"/>
              </a:spcAft>
              <a:buSzPts val="1400"/>
              <a:buChar char="○"/>
            </a:pPr>
            <a:r>
              <a:rPr lang="en" dirty="0"/>
              <a:t>Use object to perform action to identify purpose</a:t>
            </a:r>
            <a:endParaRPr dirty="0"/>
          </a:p>
          <a:p>
            <a:pPr marL="914400" lvl="1" indent="-317500" algn="l" rtl="0">
              <a:spcBef>
                <a:spcPts val="0"/>
              </a:spcBef>
              <a:spcAft>
                <a:spcPts val="0"/>
              </a:spcAft>
              <a:buSzPts val="1400"/>
              <a:buChar char="○"/>
            </a:pPr>
            <a:r>
              <a:rPr lang="en" dirty="0"/>
              <a:t>Perform activity with student.</a:t>
            </a:r>
            <a:endParaRPr dirty="0"/>
          </a:p>
          <a:p>
            <a:pPr marL="914400" lvl="1" indent="-317500" algn="l" rtl="0">
              <a:spcBef>
                <a:spcPts val="0"/>
              </a:spcBef>
              <a:spcAft>
                <a:spcPts val="0"/>
              </a:spcAft>
              <a:buSzPts val="1400"/>
              <a:buChar char="○"/>
            </a:pPr>
            <a:r>
              <a:rPr lang="en" dirty="0"/>
              <a:t>Place in finished basked. </a:t>
            </a:r>
            <a:endParaRPr dirty="0"/>
          </a:p>
          <a:p>
            <a:pPr marL="457200" lvl="0" indent="-342900" algn="l" rtl="0">
              <a:spcBef>
                <a:spcPts val="0"/>
              </a:spcBef>
              <a:spcAft>
                <a:spcPts val="0"/>
              </a:spcAft>
              <a:buSzPts val="1800"/>
              <a:buChar char="■"/>
            </a:pPr>
            <a:r>
              <a:rPr lang="en" dirty="0"/>
              <a:t>Daily Calendar:</a:t>
            </a:r>
            <a:endParaRPr dirty="0"/>
          </a:p>
          <a:p>
            <a:pPr marL="914400" lvl="1" indent="-317500" algn="l" rtl="0">
              <a:spcBef>
                <a:spcPts val="0"/>
              </a:spcBef>
              <a:spcAft>
                <a:spcPts val="0"/>
              </a:spcAft>
              <a:buSzPts val="1400"/>
              <a:buChar char="○"/>
            </a:pPr>
            <a:r>
              <a:rPr lang="en" dirty="0"/>
              <a:t>Explore objects/symbols starting on </a:t>
            </a:r>
            <a:r>
              <a:rPr lang="en" b="1" dirty="0">
                <a:solidFill>
                  <a:schemeClr val="accent1"/>
                </a:solidFill>
              </a:rPr>
              <a:t>LEFT</a:t>
            </a:r>
            <a:endParaRPr b="1" dirty="0">
              <a:solidFill>
                <a:schemeClr val="accent1"/>
              </a:solidFill>
            </a:endParaRPr>
          </a:p>
          <a:p>
            <a:pPr marL="914400" lvl="1" indent="-317500" algn="l" rtl="0">
              <a:spcBef>
                <a:spcPts val="0"/>
              </a:spcBef>
              <a:spcAft>
                <a:spcPts val="0"/>
              </a:spcAft>
              <a:buSzPts val="1400"/>
              <a:buChar char="○"/>
            </a:pPr>
            <a:r>
              <a:rPr lang="en" dirty="0"/>
              <a:t>Keeping </a:t>
            </a:r>
            <a:r>
              <a:rPr lang="en" b="1" dirty="0">
                <a:solidFill>
                  <a:schemeClr val="accent1"/>
                </a:solidFill>
              </a:rPr>
              <a:t>LEFT</a:t>
            </a:r>
            <a:r>
              <a:rPr lang="en" dirty="0"/>
              <a:t> hand on </a:t>
            </a:r>
            <a:r>
              <a:rPr lang="en" b="1" dirty="0">
                <a:solidFill>
                  <a:schemeClr val="accent1"/>
                </a:solidFill>
              </a:rPr>
              <a:t>LEFT</a:t>
            </a:r>
            <a:r>
              <a:rPr lang="en" dirty="0"/>
              <a:t> edge and move </a:t>
            </a:r>
            <a:r>
              <a:rPr lang="en" b="1" dirty="0">
                <a:solidFill>
                  <a:srgbClr val="FF0000"/>
                </a:solidFill>
              </a:rPr>
              <a:t>RIGHT</a:t>
            </a:r>
            <a:r>
              <a:rPr lang="en" dirty="0"/>
              <a:t> hand across the calendar to each division on time. </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6">
            <a:extLst>
              <a:ext uri="{C183D7F6-B498-43B3-948B-1728B52AA6E4}">
                <adec:decorative xmlns:adec="http://schemas.microsoft.com/office/drawing/2017/decorative" val="1"/>
              </a:ext>
            </a:extLst>
          </p:cNvPr>
          <p:cNvSpPr txBox="1">
            <a:spLocks noGrp="1"/>
          </p:cNvSpPr>
          <p:nvPr>
            <p:ph type="title"/>
          </p:nvPr>
        </p:nvSpPr>
        <p:spPr>
          <a:xfrm>
            <a:off x="311700" y="17747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Calendar System Best Practices</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7">
            <a:extLst>
              <a:ext uri="{C183D7F6-B498-43B3-948B-1728B52AA6E4}">
                <adec:decorative xmlns:adec="http://schemas.microsoft.com/office/drawing/2017/decorative" val="1"/>
              </a:ext>
            </a:extLst>
          </p:cNvPr>
          <p:cNvSpPr txBox="1">
            <a:spLocks noGrp="1"/>
          </p:cNvSpPr>
          <p:nvPr>
            <p:ph type="title"/>
          </p:nvPr>
        </p:nvSpPr>
        <p:spPr>
          <a:xfrm>
            <a:off x="1779698" y="180201"/>
            <a:ext cx="5584603" cy="755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Calendar Routine Best Practices</a:t>
            </a:r>
            <a:endParaRPr dirty="0"/>
          </a:p>
        </p:txBody>
      </p:sp>
      <p:pic>
        <p:nvPicPr>
          <p:cNvPr id="315" name="Google Shape;315;p47" descr="An image of a student's designated calendar area.  There are several labels added to the calendar area to explain the space.  This area is set up on a desk.  There is a board at the back of the area that says the student's name &quot;Vincent.&quot; On the board there are two pieces of paper posted.  On the left is an individualized object symbol dictionary and on the right is a communications page and IEP goals.  Directly in front of the board and to the left there is a choice board that has two symbols.  A yellow daily calendar is set up on the front edge of the table.  The calendar has four slots and there are objects in three of the slots.  At the front right end of the table there is a white finished basket that contains a couple of symbols.  On the floor under the table there is a large container that hold all of the students extra symbols that are not currently being used. "/>
          <p:cNvPicPr preferRelativeResize="0"/>
          <p:nvPr/>
        </p:nvPicPr>
        <p:blipFill>
          <a:blip r:embed="rId3">
            <a:alphaModFix/>
          </a:blip>
          <a:stretch>
            <a:fillRect/>
          </a:stretch>
        </p:blipFill>
        <p:spPr>
          <a:xfrm>
            <a:off x="4796551" y="935901"/>
            <a:ext cx="3983724" cy="3225549"/>
          </a:xfrm>
          <a:prstGeom prst="rect">
            <a:avLst/>
          </a:prstGeom>
          <a:noFill/>
          <a:ln>
            <a:noFill/>
          </a:ln>
        </p:spPr>
      </p:pic>
      <p:sp>
        <p:nvSpPr>
          <p:cNvPr id="2" name="Text Placeholder 1">
            <a:extLst>
              <a:ext uri="{FF2B5EF4-FFF2-40B4-BE49-F238E27FC236}">
                <a16:creationId xmlns:a16="http://schemas.microsoft.com/office/drawing/2014/main" id="{1118E659-7F9D-595E-2DC1-A41E09843F92}"/>
              </a:ext>
              <a:ext uri="{C183D7F6-B498-43B3-948B-1728B52AA6E4}">
                <adec:decorative xmlns:adec="http://schemas.microsoft.com/office/drawing/2017/decorative" val="1"/>
              </a:ext>
            </a:extLst>
          </p:cNvPr>
          <p:cNvSpPr>
            <a:spLocks noGrp="1"/>
          </p:cNvSpPr>
          <p:nvPr>
            <p:ph type="body" idx="1"/>
          </p:nvPr>
        </p:nvSpPr>
        <p:spPr>
          <a:xfrm>
            <a:off x="311700" y="982050"/>
            <a:ext cx="4035751" cy="3179400"/>
          </a:xfrm>
        </p:spPr>
        <p:txBody>
          <a:bodyPr>
            <a:noAutofit/>
          </a:bodyPr>
          <a:lstStyle/>
          <a:p>
            <a:pPr lvl="0" indent="-342900">
              <a:lnSpc>
                <a:spcPct val="150000"/>
              </a:lnSpc>
              <a:buClr>
                <a:schemeClr val="dk1"/>
              </a:buClr>
              <a:buSzPts val="1800"/>
            </a:pPr>
            <a:r>
              <a:rPr lang="en-US" sz="1800" dirty="0">
                <a:solidFill>
                  <a:schemeClr val="dk1"/>
                </a:solidFill>
              </a:rPr>
              <a:t>Designated Calendar Area</a:t>
            </a:r>
          </a:p>
          <a:p>
            <a:pPr lvl="0" indent="-342900">
              <a:lnSpc>
                <a:spcPct val="150000"/>
              </a:lnSpc>
              <a:buClr>
                <a:schemeClr val="dk1"/>
              </a:buClr>
              <a:buSzPts val="1800"/>
            </a:pPr>
            <a:r>
              <a:rPr lang="en-US" sz="1800" dirty="0">
                <a:solidFill>
                  <a:schemeClr val="dk1"/>
                </a:solidFill>
              </a:rPr>
              <a:t>Start of the Day, Every Day</a:t>
            </a:r>
          </a:p>
          <a:p>
            <a:pPr lvl="0" indent="-342900">
              <a:lnSpc>
                <a:spcPct val="150000"/>
              </a:lnSpc>
              <a:buClr>
                <a:schemeClr val="dk1"/>
              </a:buClr>
              <a:buSzPts val="1800"/>
            </a:pPr>
            <a:r>
              <a:rPr lang="en-US" sz="1800" dirty="0">
                <a:solidFill>
                  <a:schemeClr val="dk1"/>
                </a:solidFill>
              </a:rPr>
              <a:t>Organization</a:t>
            </a:r>
          </a:p>
          <a:p>
            <a:pPr lvl="0" indent="-342900">
              <a:lnSpc>
                <a:spcPct val="150000"/>
              </a:lnSpc>
              <a:buClr>
                <a:schemeClr val="dk1"/>
              </a:buClr>
              <a:buSzPts val="1800"/>
            </a:pPr>
            <a:r>
              <a:rPr lang="en-US" sz="1800" dirty="0">
                <a:solidFill>
                  <a:schemeClr val="dk1"/>
                </a:solidFill>
              </a:rPr>
              <a:t>Working through Change</a:t>
            </a:r>
          </a:p>
          <a:p>
            <a:pPr lvl="0" indent="-342900">
              <a:lnSpc>
                <a:spcPct val="150000"/>
              </a:lnSpc>
              <a:buClr>
                <a:schemeClr val="dk1"/>
              </a:buClr>
              <a:buSzPts val="1800"/>
            </a:pPr>
            <a:r>
              <a:rPr lang="en-US" sz="1800" dirty="0">
                <a:solidFill>
                  <a:schemeClr val="dk1"/>
                </a:solidFill>
              </a:rPr>
              <a:t>Documentation </a:t>
            </a:r>
          </a:p>
          <a:p>
            <a:pPr lvl="0" indent="-342900">
              <a:lnSpc>
                <a:spcPct val="150000"/>
              </a:lnSpc>
              <a:buClr>
                <a:schemeClr val="dk1"/>
              </a:buClr>
              <a:buSzPts val="1800"/>
            </a:pPr>
            <a:r>
              <a:rPr lang="en-US" sz="1800" dirty="0">
                <a:solidFill>
                  <a:schemeClr val="dk1"/>
                </a:solidFill>
              </a:rPr>
              <a:t>Family Collaboration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8">
            <a:extLst>
              <a:ext uri="{C183D7F6-B498-43B3-948B-1728B52AA6E4}">
                <adec:decorative xmlns:adec="http://schemas.microsoft.com/office/drawing/2017/decorative" val="1"/>
              </a:ext>
            </a:extLst>
          </p:cNvPr>
          <p:cNvSpPr txBox="1">
            <a:spLocks noGrp="1"/>
          </p:cNvSpPr>
          <p:nvPr>
            <p:ph type="title"/>
          </p:nvPr>
        </p:nvSpPr>
        <p:spPr>
          <a:xfrm>
            <a:off x="311700" y="3665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Working Through Change</a:t>
            </a:r>
            <a:endParaRPr dirty="0"/>
          </a:p>
        </p:txBody>
      </p:sp>
      <p:pic>
        <p:nvPicPr>
          <p:cNvPr id="322" name="Google Shape;322;p48" descr="Visual video description: &#10;&#10;(0:00) -- A high school student sits facing her teacher as they review a part of the student's daily tactile symbol calendar." title="Use of Touch Communication - Tania">
            <a:hlinkClick r:id="rId3"/>
          </p:cNvPr>
          <p:cNvPicPr preferRelativeResize="0"/>
          <p:nvPr/>
        </p:nvPicPr>
        <p:blipFill>
          <a:blip r:embed="rId4">
            <a:alphaModFix/>
          </a:blip>
          <a:stretch>
            <a:fillRect/>
          </a:stretch>
        </p:blipFill>
        <p:spPr>
          <a:xfrm>
            <a:off x="1845161" y="1104500"/>
            <a:ext cx="5453675" cy="31213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9">
            <a:extLst>
              <a:ext uri="{C183D7F6-B498-43B3-948B-1728B52AA6E4}">
                <adec:decorative xmlns:adec="http://schemas.microsoft.com/office/drawing/2017/decorative" val="1"/>
              </a:ext>
            </a:extLst>
          </p:cNvPr>
          <p:cNvSpPr txBox="1">
            <a:spLocks noGrp="1"/>
          </p:cNvSpPr>
          <p:nvPr>
            <p:ph type="title"/>
          </p:nvPr>
        </p:nvSpPr>
        <p:spPr>
          <a:xfrm>
            <a:off x="311700" y="366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780" dirty="0"/>
              <a:t>Taking the Calendar System Back to Your Team</a:t>
            </a:r>
            <a:endParaRPr sz="2780" dirty="0"/>
          </a:p>
        </p:txBody>
      </p:sp>
      <p:sp>
        <p:nvSpPr>
          <p:cNvPr id="328" name="Google Shape;328;p49">
            <a:extLst>
              <a:ext uri="{C183D7F6-B498-43B3-948B-1728B52AA6E4}">
                <adec:decorative xmlns:adec="http://schemas.microsoft.com/office/drawing/2017/decorative" val="1"/>
              </a:ext>
            </a:extLst>
          </p:cNvPr>
          <p:cNvSpPr txBox="1">
            <a:spLocks noGrp="1"/>
          </p:cNvSpPr>
          <p:nvPr>
            <p:ph type="body" idx="1"/>
          </p:nvPr>
        </p:nvSpPr>
        <p:spPr>
          <a:xfrm>
            <a:off x="283050" y="1110225"/>
            <a:ext cx="6486600" cy="3285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i="1" dirty="0"/>
              <a:t>Why does your student need a calendar system?</a:t>
            </a:r>
            <a:endParaRPr b="1" i="1" dirty="0"/>
          </a:p>
          <a:p>
            <a:pPr marL="0" lvl="0" indent="0" algn="l" rtl="0">
              <a:spcBef>
                <a:spcPts val="1200"/>
              </a:spcBef>
              <a:spcAft>
                <a:spcPts val="0"/>
              </a:spcAft>
              <a:buNone/>
            </a:pPr>
            <a:r>
              <a:rPr lang="en" sz="1200" dirty="0"/>
              <a:t>   ✕</a:t>
            </a:r>
            <a:r>
              <a:rPr lang="en" dirty="0"/>
              <a:t>   5 why’s purpose planning</a:t>
            </a:r>
            <a:endParaRPr dirty="0"/>
          </a:p>
          <a:p>
            <a:pPr marL="457200" lvl="0" indent="-342900" algn="l" rtl="0">
              <a:spcBef>
                <a:spcPts val="1200"/>
              </a:spcBef>
              <a:spcAft>
                <a:spcPts val="0"/>
              </a:spcAft>
              <a:buSzPts val="1800"/>
              <a:buChar char="ᐩ"/>
            </a:pPr>
            <a:r>
              <a:rPr lang="en" dirty="0"/>
              <a:t>Select 3-5 key details or characteristics of a calendar system that your team </a:t>
            </a:r>
            <a:r>
              <a:rPr lang="en" b="1" dirty="0"/>
              <a:t>needs</a:t>
            </a:r>
            <a:r>
              <a:rPr lang="en" dirty="0"/>
              <a:t> to know to make it doable and impactful.</a:t>
            </a:r>
            <a:endParaRPr dirty="0"/>
          </a:p>
          <a:p>
            <a:pPr marL="457200" lvl="0" indent="-342900" algn="l" rtl="0">
              <a:spcBef>
                <a:spcPts val="0"/>
              </a:spcBef>
              <a:spcAft>
                <a:spcPts val="0"/>
              </a:spcAft>
              <a:buSzPts val="1800"/>
              <a:buChar char="ᐩ"/>
            </a:pPr>
            <a:r>
              <a:rPr lang="en" dirty="0"/>
              <a:t>Consider 1 easy ask from the team.</a:t>
            </a:r>
            <a:endParaRPr dirty="0"/>
          </a:p>
          <a:p>
            <a:pPr marL="0" lvl="0" indent="0" algn="l" rtl="0">
              <a:spcBef>
                <a:spcPts val="1200"/>
              </a:spcBef>
              <a:spcAft>
                <a:spcPts val="1200"/>
              </a:spcAft>
              <a:buNone/>
            </a:pPr>
            <a:r>
              <a:rPr lang="en" dirty="0"/>
              <a:t>= the perfect pitch</a:t>
            </a:r>
            <a:endParaRPr dirty="0"/>
          </a:p>
        </p:txBody>
      </p:sp>
      <p:grpSp>
        <p:nvGrpSpPr>
          <p:cNvPr id="329" name="Google Shape;329;p49">
            <a:extLst>
              <a:ext uri="{C183D7F6-B498-43B3-948B-1728B52AA6E4}">
                <adec:decorative xmlns:adec="http://schemas.microsoft.com/office/drawing/2017/decorative" val="1"/>
              </a:ext>
            </a:extLst>
          </p:cNvPr>
          <p:cNvGrpSpPr/>
          <p:nvPr/>
        </p:nvGrpSpPr>
        <p:grpSpPr>
          <a:xfrm>
            <a:off x="6991666" y="939275"/>
            <a:ext cx="1869284" cy="3285400"/>
            <a:chOff x="2201200" y="176975"/>
            <a:chExt cx="2256499" cy="3849326"/>
          </a:xfrm>
        </p:grpSpPr>
        <p:pic>
          <p:nvPicPr>
            <p:cNvPr id="330" name="Google Shape;330;p49" descr="The word &quot;why&quot; spelled 5 times using scrabble tiles."/>
            <p:cNvPicPr preferRelativeResize="0"/>
            <p:nvPr/>
          </p:nvPicPr>
          <p:blipFill rotWithShape="1">
            <a:blip r:embed="rId3">
              <a:alphaModFix/>
            </a:blip>
            <a:srcRect l="7449" t="6558" r="8946" b="8610"/>
            <a:stretch/>
          </p:blipFill>
          <p:spPr>
            <a:xfrm>
              <a:off x="2201200" y="176975"/>
              <a:ext cx="2256499" cy="2289700"/>
            </a:xfrm>
            <a:prstGeom prst="rect">
              <a:avLst/>
            </a:prstGeom>
            <a:noFill/>
            <a:ln>
              <a:noFill/>
            </a:ln>
          </p:spPr>
        </p:pic>
        <p:pic>
          <p:nvPicPr>
            <p:cNvPr id="331" name="Google Shape;331;p49">
              <a:extLst>
                <a:ext uri="{C183D7F6-B498-43B3-948B-1728B52AA6E4}">
                  <adec:decorative xmlns:adec="http://schemas.microsoft.com/office/drawing/2017/decorative" val="1"/>
                </a:ext>
              </a:extLst>
            </p:cNvPr>
            <p:cNvPicPr preferRelativeResize="0"/>
            <p:nvPr/>
          </p:nvPicPr>
          <p:blipFill rotWithShape="1">
            <a:blip r:embed="rId3">
              <a:alphaModFix/>
            </a:blip>
            <a:srcRect l="7449" t="6558" r="8946" b="35658"/>
            <a:stretch/>
          </p:blipFill>
          <p:spPr>
            <a:xfrm>
              <a:off x="2201200" y="2466675"/>
              <a:ext cx="2256499" cy="1559626"/>
            </a:xfrm>
            <a:prstGeom prst="rect">
              <a:avLst/>
            </a:prstGeom>
            <a:noFill/>
            <a:ln>
              <a:noFill/>
            </a:ln>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0">
            <a:extLst>
              <a:ext uri="{C183D7F6-B498-43B3-948B-1728B52AA6E4}">
                <adec:decorative xmlns:adec="http://schemas.microsoft.com/office/drawing/2017/decorative" val="1"/>
              </a:ext>
            </a:extLst>
          </p:cNvPr>
          <p:cNvSpPr txBox="1">
            <a:spLocks noGrp="1"/>
          </p:cNvSpPr>
          <p:nvPr>
            <p:ph type="title"/>
          </p:nvPr>
        </p:nvSpPr>
        <p:spPr>
          <a:xfrm>
            <a:off x="920477" y="260667"/>
            <a:ext cx="7303045" cy="755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A Penny for your Thoughts (Evaluation)</a:t>
            </a:r>
            <a:endParaRPr dirty="0"/>
          </a:p>
        </p:txBody>
      </p:sp>
      <p:sp>
        <p:nvSpPr>
          <p:cNvPr id="2" name="Text Placeholder 1">
            <a:extLst>
              <a:ext uri="{FF2B5EF4-FFF2-40B4-BE49-F238E27FC236}">
                <a16:creationId xmlns:a16="http://schemas.microsoft.com/office/drawing/2014/main" id="{3EEE0F84-565A-91FD-C139-8C510ECA1E57}"/>
              </a:ext>
            </a:extLst>
          </p:cNvPr>
          <p:cNvSpPr>
            <a:spLocks noGrp="1"/>
          </p:cNvSpPr>
          <p:nvPr>
            <p:ph type="body" idx="1"/>
          </p:nvPr>
        </p:nvSpPr>
        <p:spPr>
          <a:xfrm>
            <a:off x="1937350" y="3441550"/>
            <a:ext cx="5269293" cy="755700"/>
          </a:xfrm>
        </p:spPr>
        <p:txBody>
          <a:bodyPr>
            <a:normAutofit/>
          </a:bodyPr>
          <a:lstStyle/>
          <a:p>
            <a:pPr marL="0" lvl="0" indent="0" algn="ctr">
              <a:buNone/>
            </a:pPr>
            <a:r>
              <a:rPr lang="en-US" sz="1600" dirty="0">
                <a:solidFill>
                  <a:schemeClr val="tx1"/>
                </a:solidFill>
                <a:hlinkClick r:id="rId3">
                  <a:extLst>
                    <a:ext uri="{A12FA001-AC4F-418D-AE19-62706E023703}">
                      <ahyp:hlinkClr xmlns:ahyp="http://schemas.microsoft.com/office/drawing/2018/hyperlinkcolor" val="tx"/>
                    </a:ext>
                  </a:extLst>
                </a:hlinkClick>
              </a:rPr>
              <a:t>Evaluation Link</a:t>
            </a:r>
          </a:p>
          <a:p>
            <a:pPr marL="0" lvl="0" indent="0" algn="ctr">
              <a:buNone/>
            </a:pPr>
            <a:r>
              <a:rPr lang="en-US" sz="1600" u="sng" dirty="0">
                <a:solidFill>
                  <a:srgbClr val="0097A7"/>
                </a:solidFill>
                <a:hlinkClick r:id="rId3">
                  <a:extLst>
                    <a:ext uri="{A12FA001-AC4F-418D-AE19-62706E023703}">
                      <ahyp:hlinkClr xmlns:ahyp="http://schemas.microsoft.com/office/drawing/2018/hyperlinkcolor" val="tx"/>
                    </a:ext>
                  </a:extLst>
                </a:hlinkClick>
              </a:rPr>
              <a:t>https://tinyurl.com/VDBPCalendarSystems</a:t>
            </a:r>
            <a:endParaRPr lang="en-US" sz="1600" dirty="0"/>
          </a:p>
        </p:txBody>
      </p:sp>
      <p:pic>
        <p:nvPicPr>
          <p:cNvPr id="337" name="Google Shape;337;p50" descr="QR code with link on slide"/>
          <p:cNvPicPr preferRelativeResize="0"/>
          <p:nvPr/>
        </p:nvPicPr>
        <p:blipFill rotWithShape="1">
          <a:blip r:embed="rId4">
            <a:alphaModFix/>
          </a:blip>
          <a:srcRect l="19195" t="18573" r="19967" b="17668"/>
          <a:stretch/>
        </p:blipFill>
        <p:spPr>
          <a:xfrm>
            <a:off x="3385847" y="955276"/>
            <a:ext cx="2372301" cy="248627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1">
            <a:extLst>
              <a:ext uri="{C183D7F6-B498-43B3-948B-1728B52AA6E4}">
                <adec:decorative xmlns:adec="http://schemas.microsoft.com/office/drawing/2017/decorative" val="1"/>
              </a:ext>
            </a:extLst>
          </p:cNvPr>
          <p:cNvSpPr txBox="1">
            <a:spLocks noGrp="1"/>
          </p:cNvSpPr>
          <p:nvPr>
            <p:ph type="title"/>
          </p:nvPr>
        </p:nvSpPr>
        <p:spPr>
          <a:xfrm>
            <a:off x="311700" y="3665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Triangle-Circle-Square Reflection</a:t>
            </a:r>
            <a:endParaRPr dirty="0"/>
          </a:p>
        </p:txBody>
      </p:sp>
      <p:sp>
        <p:nvSpPr>
          <p:cNvPr id="344" name="Google Shape;344;p51">
            <a:extLst>
              <a:ext uri="{C183D7F6-B498-43B3-948B-1728B52AA6E4}">
                <adec:decorative xmlns:adec="http://schemas.microsoft.com/office/drawing/2017/decorative" val="1"/>
              </a:ext>
            </a:extLst>
          </p:cNvPr>
          <p:cNvSpPr txBox="1">
            <a:spLocks noGrp="1"/>
          </p:cNvSpPr>
          <p:nvPr>
            <p:ph type="body" idx="1"/>
          </p:nvPr>
        </p:nvSpPr>
        <p:spPr>
          <a:xfrm>
            <a:off x="379850" y="939275"/>
            <a:ext cx="8199225" cy="34366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endParaRPr lang="en" b="1" dirty="0"/>
          </a:p>
          <a:p>
            <a:pPr marL="0" indent="0">
              <a:buNone/>
            </a:pPr>
            <a:r>
              <a:rPr lang="en-US" dirty="0"/>
              <a:t>Look back at the battery you drew at the beginning of the session.  Reflect on your knowledge now compared to where you started.</a:t>
            </a:r>
          </a:p>
          <a:p>
            <a:pPr marL="0" lvl="0" indent="0" algn="l" rtl="0">
              <a:spcBef>
                <a:spcPts val="0"/>
              </a:spcBef>
              <a:spcAft>
                <a:spcPts val="0"/>
              </a:spcAft>
              <a:buNone/>
            </a:pPr>
            <a:endParaRPr lang="en" b="1" dirty="0"/>
          </a:p>
          <a:p>
            <a:pPr marL="0" lvl="0" indent="0" algn="l" rtl="0">
              <a:spcBef>
                <a:spcPts val="0"/>
              </a:spcBef>
              <a:spcAft>
                <a:spcPts val="0"/>
              </a:spcAft>
              <a:buNone/>
            </a:pPr>
            <a:r>
              <a:rPr lang="en" b="1" dirty="0"/>
              <a:t>		Triangle: 3 </a:t>
            </a:r>
            <a:r>
              <a:rPr lang="en" dirty="0"/>
              <a:t> </a:t>
            </a:r>
            <a:r>
              <a:rPr lang="en" b="1" dirty="0"/>
              <a:t>points</a:t>
            </a:r>
            <a:r>
              <a:rPr lang="en" dirty="0"/>
              <a:t> that you will remember.</a:t>
            </a:r>
            <a:endParaRPr dirty="0"/>
          </a:p>
          <a:p>
            <a:pPr marL="0" lvl="0" indent="0" algn="l" rtl="0">
              <a:spcBef>
                <a:spcPts val="1200"/>
              </a:spcBef>
              <a:spcAft>
                <a:spcPts val="0"/>
              </a:spcAft>
              <a:buNone/>
            </a:pPr>
            <a:endParaRPr dirty="0"/>
          </a:p>
          <a:p>
            <a:pPr marL="0" lvl="0" indent="0" algn="l" rtl="0">
              <a:spcBef>
                <a:spcPts val="1200"/>
              </a:spcBef>
              <a:spcAft>
                <a:spcPts val="0"/>
              </a:spcAft>
              <a:buNone/>
            </a:pPr>
            <a:r>
              <a:rPr lang="en" b="1" dirty="0"/>
              <a:t>		Square: </a:t>
            </a:r>
            <a:r>
              <a:rPr lang="en" dirty="0"/>
              <a:t>Something you learned that </a:t>
            </a:r>
            <a:r>
              <a:rPr lang="en" b="1" dirty="0"/>
              <a:t>squares </a:t>
            </a:r>
            <a:r>
              <a:rPr lang="en" dirty="0"/>
              <a:t>with your</a:t>
            </a:r>
          </a:p>
          <a:p>
            <a:pPr marL="0" lvl="0" indent="0" algn="l" rtl="0">
              <a:spcBef>
                <a:spcPts val="1200"/>
              </a:spcBef>
              <a:spcAft>
                <a:spcPts val="0"/>
              </a:spcAft>
              <a:buNone/>
            </a:pPr>
            <a:r>
              <a:rPr lang="en" dirty="0"/>
              <a:t>		beliefs.</a:t>
            </a:r>
            <a:endParaRPr dirty="0"/>
          </a:p>
          <a:p>
            <a:pPr marL="0" lvl="0" indent="0" algn="l" rtl="0">
              <a:spcBef>
                <a:spcPts val="1200"/>
              </a:spcBef>
              <a:spcAft>
                <a:spcPts val="0"/>
              </a:spcAft>
              <a:buNone/>
            </a:pPr>
            <a:endParaRPr dirty="0"/>
          </a:p>
          <a:p>
            <a:pPr marL="0" lvl="0" indent="0" algn="l" rtl="0">
              <a:spcBef>
                <a:spcPts val="1200"/>
              </a:spcBef>
              <a:spcAft>
                <a:spcPts val="1200"/>
              </a:spcAft>
              <a:buNone/>
            </a:pPr>
            <a:r>
              <a:rPr lang="en" dirty="0"/>
              <a:t> 		</a:t>
            </a:r>
            <a:r>
              <a:rPr lang="en" b="1" dirty="0"/>
              <a:t>Circle: </a:t>
            </a:r>
            <a:r>
              <a:rPr lang="en" dirty="0"/>
              <a:t>A question still </a:t>
            </a:r>
            <a:r>
              <a:rPr lang="en" b="1" dirty="0"/>
              <a:t>Circling </a:t>
            </a:r>
            <a:r>
              <a:rPr lang="en" dirty="0"/>
              <a:t>in your head.</a:t>
            </a:r>
            <a:endParaRPr dirty="0"/>
          </a:p>
        </p:txBody>
      </p:sp>
      <p:sp>
        <p:nvSpPr>
          <p:cNvPr id="347" name="Google Shape;347;p51" descr="Circle"/>
          <p:cNvSpPr/>
          <p:nvPr/>
        </p:nvSpPr>
        <p:spPr>
          <a:xfrm>
            <a:off x="1128225" y="3498075"/>
            <a:ext cx="849000" cy="8778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346" name="Google Shape;346;p51" descr="Square"/>
          <p:cNvSpPr/>
          <p:nvPr/>
        </p:nvSpPr>
        <p:spPr>
          <a:xfrm>
            <a:off x="1128225" y="2738875"/>
            <a:ext cx="849000" cy="6507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345" name="Google Shape;345;p51" descr="Triangle"/>
          <p:cNvSpPr/>
          <p:nvPr/>
        </p:nvSpPr>
        <p:spPr>
          <a:xfrm>
            <a:off x="1049475" y="1798138"/>
            <a:ext cx="1006500" cy="763200"/>
          </a:xfrm>
          <a:prstGeom prst="triangle">
            <a:avLst>
              <a:gd name="adj"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pic>
        <p:nvPicPr>
          <p:cNvPr id="348" name="Google Shape;348;p51" descr="Black line Battery charge level indicator icon isolated on white background. Vector Illustration (Provided by Getty Images)"/>
          <p:cNvPicPr preferRelativeResize="0"/>
          <p:nvPr/>
        </p:nvPicPr>
        <p:blipFill rotWithShape="1">
          <a:blip r:embed="rId3">
            <a:alphaModFix/>
          </a:blip>
          <a:srcRect l="40188" t="5440" r="26431" b="10864"/>
          <a:stretch/>
        </p:blipFill>
        <p:spPr>
          <a:xfrm rot="5400000">
            <a:off x="7670876" y="-178712"/>
            <a:ext cx="795873" cy="16632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2">
            <a:extLst>
              <a:ext uri="{C183D7F6-B498-43B3-948B-1728B52AA6E4}">
                <adec:decorative xmlns:adec="http://schemas.microsoft.com/office/drawing/2017/decorative" val="1"/>
              </a:ext>
            </a:extLst>
          </p:cNvPr>
          <p:cNvSpPr txBox="1">
            <a:spLocks noGrp="1"/>
          </p:cNvSpPr>
          <p:nvPr>
            <p:ph type="title"/>
          </p:nvPr>
        </p:nvSpPr>
        <p:spPr>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Let’s Connect</a:t>
            </a:r>
          </a:p>
        </p:txBody>
      </p:sp>
      <p:pic>
        <p:nvPicPr>
          <p:cNvPr id="361" name="Google Shape;361;p52" descr="QR code for the Virginia Deafblind PLC with the link on the slide"/>
          <p:cNvPicPr preferRelativeResize="0"/>
          <p:nvPr/>
        </p:nvPicPr>
        <p:blipFill>
          <a:blip r:embed="rId3">
            <a:alphaModFix/>
          </a:blip>
          <a:stretch>
            <a:fillRect/>
          </a:stretch>
        </p:blipFill>
        <p:spPr>
          <a:xfrm>
            <a:off x="7353838" y="2714377"/>
            <a:ext cx="1377124" cy="1377124"/>
          </a:xfrm>
          <a:prstGeom prst="rect">
            <a:avLst/>
          </a:prstGeom>
          <a:noFill/>
          <a:ln>
            <a:noFill/>
          </a:ln>
        </p:spPr>
      </p:pic>
      <p:pic>
        <p:nvPicPr>
          <p:cNvPr id="357" name="Google Shape;357;p52" descr="Instagram logo"/>
          <p:cNvPicPr preferRelativeResize="0"/>
          <p:nvPr/>
        </p:nvPicPr>
        <p:blipFill>
          <a:blip r:embed="rId4">
            <a:alphaModFix/>
          </a:blip>
          <a:stretch>
            <a:fillRect/>
          </a:stretch>
        </p:blipFill>
        <p:spPr>
          <a:xfrm>
            <a:off x="652475" y="2691628"/>
            <a:ext cx="269600" cy="269600"/>
          </a:xfrm>
          <a:prstGeom prst="rect">
            <a:avLst/>
          </a:prstGeom>
          <a:noFill/>
          <a:ln>
            <a:noFill/>
          </a:ln>
        </p:spPr>
      </p:pic>
      <p:pic>
        <p:nvPicPr>
          <p:cNvPr id="356" name="Google Shape;356;p52" descr="Facebook logo."/>
          <p:cNvPicPr preferRelativeResize="0"/>
          <p:nvPr/>
        </p:nvPicPr>
        <p:blipFill>
          <a:blip r:embed="rId5">
            <a:alphaModFix/>
          </a:blip>
          <a:stretch>
            <a:fillRect/>
          </a:stretch>
        </p:blipFill>
        <p:spPr>
          <a:xfrm rot="161773">
            <a:off x="696485" y="2207284"/>
            <a:ext cx="257905" cy="278601"/>
          </a:xfrm>
          <a:prstGeom prst="rect">
            <a:avLst/>
          </a:prstGeom>
          <a:noFill/>
          <a:ln>
            <a:noFill/>
          </a:ln>
        </p:spPr>
      </p:pic>
      <p:pic>
        <p:nvPicPr>
          <p:cNvPr id="358" name="Google Shape;358;p52" descr="website icon"/>
          <p:cNvPicPr preferRelativeResize="0"/>
          <p:nvPr/>
        </p:nvPicPr>
        <p:blipFill rotWithShape="1">
          <a:blip r:embed="rId6">
            <a:alphaModFix/>
          </a:blip>
          <a:srcRect r="7783" b="7775"/>
          <a:stretch/>
        </p:blipFill>
        <p:spPr>
          <a:xfrm>
            <a:off x="574125" y="1645223"/>
            <a:ext cx="426300" cy="460520"/>
          </a:xfrm>
          <a:prstGeom prst="rect">
            <a:avLst/>
          </a:prstGeom>
          <a:noFill/>
          <a:ln>
            <a:noFill/>
          </a:ln>
        </p:spPr>
      </p:pic>
      <p:pic>
        <p:nvPicPr>
          <p:cNvPr id="359" name="Google Shape;359;p52" descr="Email Icon"/>
          <p:cNvPicPr preferRelativeResize="0"/>
          <p:nvPr/>
        </p:nvPicPr>
        <p:blipFill>
          <a:blip r:embed="rId7">
            <a:alphaModFix/>
          </a:blip>
          <a:stretch>
            <a:fillRect/>
          </a:stretch>
        </p:blipFill>
        <p:spPr>
          <a:xfrm>
            <a:off x="628188" y="1259387"/>
            <a:ext cx="318175" cy="318154"/>
          </a:xfrm>
          <a:prstGeom prst="rect">
            <a:avLst/>
          </a:prstGeom>
          <a:noFill/>
          <a:ln>
            <a:noFill/>
          </a:ln>
        </p:spPr>
      </p:pic>
      <p:sp>
        <p:nvSpPr>
          <p:cNvPr id="2" name="Text Placeholder 1">
            <a:extLst>
              <a:ext uri="{FF2B5EF4-FFF2-40B4-BE49-F238E27FC236}">
                <a16:creationId xmlns:a16="http://schemas.microsoft.com/office/drawing/2014/main" id="{FD09DAB4-32CF-B337-6B45-2167D60B96B5}"/>
              </a:ext>
              <a:ext uri="{C183D7F6-B498-43B3-948B-1728B52AA6E4}">
                <adec:decorative xmlns:adec="http://schemas.microsoft.com/office/drawing/2017/decorative" val="1"/>
              </a:ext>
            </a:extLst>
          </p:cNvPr>
          <p:cNvSpPr>
            <a:spLocks noGrp="1"/>
          </p:cNvSpPr>
          <p:nvPr>
            <p:ph type="body" idx="1"/>
          </p:nvPr>
        </p:nvSpPr>
        <p:spPr>
          <a:xfrm>
            <a:off x="1101600" y="1051999"/>
            <a:ext cx="8042400" cy="3257700"/>
          </a:xfrm>
        </p:spPr>
        <p:txBody>
          <a:bodyPr>
            <a:noAutofit/>
          </a:bodyPr>
          <a:lstStyle/>
          <a:p>
            <a:pPr marL="0" lvl="0" indent="0">
              <a:spcBef>
                <a:spcPts val="1200"/>
              </a:spcBef>
              <a:buNone/>
            </a:pPr>
            <a:r>
              <a:rPr lang="en-US" u="sng" dirty="0">
                <a:solidFill>
                  <a:schemeClr val="hlink"/>
                </a:solidFill>
                <a:hlinkClick r:id="rId8"/>
              </a:rPr>
              <a:t>vadeafblind@vcu.edu</a:t>
            </a:r>
            <a:r>
              <a:rPr lang="en-US" dirty="0"/>
              <a:t> </a:t>
            </a:r>
          </a:p>
          <a:p>
            <a:pPr marL="0" lvl="0" indent="0">
              <a:spcBef>
                <a:spcPts val="1200"/>
              </a:spcBef>
              <a:buNone/>
            </a:pPr>
            <a:r>
              <a:rPr lang="en-US" u="sng" dirty="0">
                <a:solidFill>
                  <a:schemeClr val="hlink"/>
                </a:solidFill>
                <a:hlinkClick r:id="rId9"/>
              </a:rPr>
              <a:t>https://vadeafblindproject.partnership.vcu.edu/</a:t>
            </a:r>
            <a:r>
              <a:rPr lang="en-US" dirty="0"/>
              <a:t> </a:t>
            </a:r>
          </a:p>
          <a:p>
            <a:pPr marL="0" lvl="0" indent="0">
              <a:spcBef>
                <a:spcPts val="1200"/>
              </a:spcBef>
              <a:buNone/>
            </a:pPr>
            <a:r>
              <a:rPr lang="en-US" u="sng" dirty="0">
                <a:solidFill>
                  <a:schemeClr val="hlink"/>
                </a:solidFill>
                <a:hlinkClick r:id="rId10"/>
              </a:rPr>
              <a:t>https://www.facebook.com/VirginiaDeafblindProject/</a:t>
            </a:r>
            <a:r>
              <a:rPr lang="en-US" dirty="0"/>
              <a:t> </a:t>
            </a:r>
          </a:p>
          <a:p>
            <a:pPr marL="0" lvl="0" indent="0">
              <a:spcBef>
                <a:spcPts val="1200"/>
              </a:spcBef>
              <a:spcAft>
                <a:spcPts val="1200"/>
              </a:spcAft>
              <a:buNone/>
            </a:pPr>
            <a:r>
              <a:rPr lang="en-US" u="sng" dirty="0">
                <a:solidFill>
                  <a:schemeClr val="hlink"/>
                </a:solidFill>
                <a:hlinkClick r:id="rId11"/>
              </a:rPr>
              <a:t>http://instagram.com/vadeafblindproject</a:t>
            </a:r>
            <a:r>
              <a:rPr lang="en-US" dirty="0"/>
              <a:t> </a:t>
            </a:r>
          </a:p>
          <a:p>
            <a:pPr marL="0" lvl="0" indent="0">
              <a:lnSpc>
                <a:spcPct val="100000"/>
              </a:lnSpc>
              <a:spcBef>
                <a:spcPts val="1200"/>
              </a:spcBef>
              <a:spcAft>
                <a:spcPts val="1200"/>
              </a:spcAft>
              <a:buNone/>
            </a:pPr>
            <a:r>
              <a:rPr lang="en-US" dirty="0"/>
              <a:t>Join our Virginia Deafblind PLC: </a:t>
            </a:r>
          </a:p>
          <a:p>
            <a:pPr marL="0" lvl="0" indent="0">
              <a:lnSpc>
                <a:spcPct val="100000"/>
              </a:lnSpc>
              <a:spcBef>
                <a:spcPts val="1200"/>
              </a:spcBef>
              <a:spcAft>
                <a:spcPts val="1200"/>
              </a:spcAft>
              <a:buNone/>
            </a:pPr>
            <a:r>
              <a:rPr lang="en-US" u="sng" dirty="0">
                <a:solidFill>
                  <a:schemeClr val="hlink"/>
                </a:solidFill>
                <a:hlinkClick r:id="rId12"/>
              </a:rPr>
              <a:t>https://forms.gle/u5wty8rE4daNR15V9</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4" name="Google Shape;84;p17">
            <a:extLst>
              <a:ext uri="{C183D7F6-B498-43B3-948B-1728B52AA6E4}">
                <adec:decorative xmlns:adec="http://schemas.microsoft.com/office/drawing/2017/decorative" val="1"/>
              </a:ext>
            </a:extLst>
          </p:cNvPr>
          <p:cNvSpPr/>
          <p:nvPr/>
        </p:nvSpPr>
        <p:spPr>
          <a:xfrm flipH="1">
            <a:off x="7406150" y="3617745"/>
            <a:ext cx="1655400" cy="718800"/>
          </a:xfrm>
          <a:prstGeom prst="wedgeRoundRectCallout">
            <a:avLst>
              <a:gd name="adj1" fmla="val 50340"/>
              <a:gd name="adj2" fmla="val -122104"/>
              <a:gd name="adj3" fmla="val 0"/>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entury Gothic"/>
                <a:ea typeface="Century Gothic"/>
                <a:cs typeface="Century Gothic"/>
                <a:sym typeface="Century Gothic"/>
              </a:rPr>
              <a:t>Sure!</a:t>
            </a:r>
            <a:endParaRPr dirty="0">
              <a:latin typeface="Century Gothic"/>
              <a:ea typeface="Century Gothic"/>
              <a:cs typeface="Century Gothic"/>
              <a:sym typeface="Century Gothic"/>
            </a:endParaRPr>
          </a:p>
        </p:txBody>
      </p:sp>
      <p:sp>
        <p:nvSpPr>
          <p:cNvPr id="83" name="Google Shape;83;p17">
            <a:extLst>
              <a:ext uri="{C183D7F6-B498-43B3-948B-1728B52AA6E4}">
                <adec:decorative xmlns:adec="http://schemas.microsoft.com/office/drawing/2017/decorative" val="1"/>
              </a:ext>
            </a:extLst>
          </p:cNvPr>
          <p:cNvSpPr/>
          <p:nvPr/>
        </p:nvSpPr>
        <p:spPr>
          <a:xfrm flipH="1">
            <a:off x="117724" y="939807"/>
            <a:ext cx="1655400" cy="718800"/>
          </a:xfrm>
          <a:prstGeom prst="wedgeRoundRectCallout">
            <a:avLst>
              <a:gd name="adj1" fmla="val -59219"/>
              <a:gd name="adj2" fmla="val 121078"/>
              <a:gd name="adj3" fmla="val 0"/>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entury Gothic"/>
                <a:ea typeface="Century Gothic"/>
                <a:cs typeface="Century Gothic"/>
                <a:sym typeface="Century Gothic"/>
              </a:rPr>
              <a:t>Do you want to hang out? </a:t>
            </a:r>
            <a:endParaRPr dirty="0">
              <a:latin typeface="Century Gothic"/>
              <a:ea typeface="Century Gothic"/>
              <a:cs typeface="Century Gothic"/>
              <a:sym typeface="Century Gothic"/>
            </a:endParaRPr>
          </a:p>
        </p:txBody>
      </p:sp>
      <p:pic>
        <p:nvPicPr>
          <p:cNvPr id="82" name="Google Shape;82;p17" descr="Image of Lindsay Lohan and Rachel  McAdams from Mean Girls talking on the phone. Rachel says &quot;Do you want to hang out?&quot; And Lindsay says, &quot;Sure!&quot;"/>
          <p:cNvPicPr preferRelativeResize="0"/>
          <p:nvPr/>
        </p:nvPicPr>
        <p:blipFill>
          <a:blip r:embed="rId3">
            <a:alphaModFix/>
          </a:blip>
          <a:stretch>
            <a:fillRect/>
          </a:stretch>
        </p:blipFill>
        <p:spPr>
          <a:xfrm>
            <a:off x="1852475" y="920925"/>
            <a:ext cx="5439050" cy="3033237"/>
          </a:xfrm>
          <a:prstGeom prst="rect">
            <a:avLst/>
          </a:prstGeom>
          <a:noFill/>
          <a:ln>
            <a:noFill/>
          </a:ln>
        </p:spPr>
      </p:pic>
      <p:sp>
        <p:nvSpPr>
          <p:cNvPr id="2" name="Title 1">
            <a:extLst>
              <a:ext uri="{FF2B5EF4-FFF2-40B4-BE49-F238E27FC236}">
                <a16:creationId xmlns:a16="http://schemas.microsoft.com/office/drawing/2014/main" id="{5E0B1ECD-D946-C46C-5225-F0468B0B6818}"/>
              </a:ext>
            </a:extLst>
          </p:cNvPr>
          <p:cNvSpPr>
            <a:spLocks noGrp="1"/>
          </p:cNvSpPr>
          <p:nvPr>
            <p:ph type="title" idx="4294967295"/>
          </p:nvPr>
        </p:nvSpPr>
        <p:spPr>
          <a:xfrm>
            <a:off x="311700" y="348225"/>
            <a:ext cx="8520600" cy="572700"/>
          </a:xfrm>
        </p:spPr>
        <p:txBody>
          <a:bodyPr>
            <a:normAutofit fontScale="90000"/>
          </a:bodyPr>
          <a:lstStyle/>
          <a:p>
            <a:pPr algn="ctr"/>
            <a:r>
              <a:rPr lang="en-US" b="0" dirty="0"/>
              <a:t>The Calendar Connection (1)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8">
            <a:extLst>
              <a:ext uri="{C183D7F6-B498-43B3-948B-1728B52AA6E4}">
                <adec:decorative xmlns:adec="http://schemas.microsoft.com/office/drawing/2017/decorative" val="1"/>
              </a:ext>
            </a:extLst>
          </p:cNvPr>
          <p:cNvSpPr/>
          <p:nvPr/>
        </p:nvSpPr>
        <p:spPr>
          <a:xfrm flipH="1">
            <a:off x="186325" y="886200"/>
            <a:ext cx="1655400" cy="718800"/>
          </a:xfrm>
          <a:prstGeom prst="wedgeRoundRectCallout">
            <a:avLst>
              <a:gd name="adj1" fmla="val -71909"/>
              <a:gd name="adj2" fmla="val 100449"/>
              <a:gd name="adj3" fmla="val 0"/>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entury Gothic"/>
                <a:ea typeface="Century Gothic"/>
                <a:cs typeface="Century Gothic"/>
                <a:sym typeface="Century Gothic"/>
              </a:rPr>
              <a:t>Do you want to hang out? </a:t>
            </a:r>
            <a:endParaRPr dirty="0">
              <a:latin typeface="Century Gothic"/>
              <a:ea typeface="Century Gothic"/>
              <a:cs typeface="Century Gothic"/>
              <a:sym typeface="Century Gothic"/>
            </a:endParaRPr>
          </a:p>
        </p:txBody>
      </p:sp>
      <p:sp>
        <p:nvSpPr>
          <p:cNvPr id="91" name="Google Shape;91;p18">
            <a:extLst>
              <a:ext uri="{C183D7F6-B498-43B3-948B-1728B52AA6E4}">
                <adec:decorative xmlns:adec="http://schemas.microsoft.com/office/drawing/2017/decorative" val="1"/>
              </a:ext>
            </a:extLst>
          </p:cNvPr>
          <p:cNvSpPr/>
          <p:nvPr/>
        </p:nvSpPr>
        <p:spPr>
          <a:xfrm flipH="1">
            <a:off x="7302275" y="1609350"/>
            <a:ext cx="1655400" cy="718800"/>
          </a:xfrm>
          <a:prstGeom prst="wedgeRoundRectCallout">
            <a:avLst>
              <a:gd name="adj1" fmla="val 73500"/>
              <a:gd name="adj2" fmla="val 13672"/>
              <a:gd name="adj3" fmla="val 0"/>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entury Gothic"/>
                <a:ea typeface="Century Gothic"/>
                <a:cs typeface="Century Gothic"/>
                <a:sym typeface="Century Gothic"/>
              </a:rPr>
              <a:t>What time?</a:t>
            </a:r>
            <a:endParaRPr>
              <a:latin typeface="Century Gothic"/>
              <a:ea typeface="Century Gothic"/>
              <a:cs typeface="Century Gothic"/>
              <a:sym typeface="Century Gothic"/>
            </a:endParaRPr>
          </a:p>
        </p:txBody>
      </p:sp>
      <p:sp>
        <p:nvSpPr>
          <p:cNvPr id="92" name="Google Shape;92;p18">
            <a:extLst>
              <a:ext uri="{C183D7F6-B498-43B3-948B-1728B52AA6E4}">
                <adec:decorative xmlns:adec="http://schemas.microsoft.com/office/drawing/2017/decorative" val="1"/>
              </a:ext>
            </a:extLst>
          </p:cNvPr>
          <p:cNvSpPr/>
          <p:nvPr/>
        </p:nvSpPr>
        <p:spPr>
          <a:xfrm flipH="1">
            <a:off x="7302275" y="2571750"/>
            <a:ext cx="1655400" cy="718800"/>
          </a:xfrm>
          <a:prstGeom prst="wedgeRoundRectCallout">
            <a:avLst>
              <a:gd name="adj1" fmla="val 70648"/>
              <a:gd name="adj2" fmla="val 1012"/>
              <a:gd name="adj3" fmla="val 0"/>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entury Gothic"/>
                <a:ea typeface="Century Gothic"/>
                <a:cs typeface="Century Gothic"/>
                <a:sym typeface="Century Gothic"/>
              </a:rPr>
              <a:t>Where are we going?</a:t>
            </a:r>
            <a:endParaRPr>
              <a:latin typeface="Century Gothic"/>
              <a:ea typeface="Century Gothic"/>
              <a:cs typeface="Century Gothic"/>
              <a:sym typeface="Century Gothic"/>
            </a:endParaRPr>
          </a:p>
        </p:txBody>
      </p:sp>
      <p:sp>
        <p:nvSpPr>
          <p:cNvPr id="93" name="Google Shape;93;p18">
            <a:extLst>
              <a:ext uri="{C183D7F6-B498-43B3-948B-1728B52AA6E4}">
                <adec:decorative xmlns:adec="http://schemas.microsoft.com/office/drawing/2017/decorative" val="1"/>
              </a:ext>
            </a:extLst>
          </p:cNvPr>
          <p:cNvSpPr/>
          <p:nvPr/>
        </p:nvSpPr>
        <p:spPr>
          <a:xfrm flipH="1">
            <a:off x="7302275" y="3469051"/>
            <a:ext cx="1655400" cy="718800"/>
          </a:xfrm>
          <a:prstGeom prst="wedgeRoundRectCallout">
            <a:avLst>
              <a:gd name="adj1" fmla="val 68329"/>
              <a:gd name="adj2" fmla="val -53304"/>
              <a:gd name="adj3" fmla="val 0"/>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entury Gothic"/>
                <a:ea typeface="Century Gothic"/>
                <a:cs typeface="Century Gothic"/>
                <a:sym typeface="Century Gothic"/>
              </a:rPr>
              <a:t>Who is going with us?</a:t>
            </a:r>
            <a:endParaRPr>
              <a:latin typeface="Century Gothic"/>
              <a:ea typeface="Century Gothic"/>
              <a:cs typeface="Century Gothic"/>
              <a:sym typeface="Century Gothic"/>
            </a:endParaRPr>
          </a:p>
        </p:txBody>
      </p:sp>
      <p:sp>
        <p:nvSpPr>
          <p:cNvPr id="94" name="Google Shape;94;p18">
            <a:extLst>
              <a:ext uri="{C183D7F6-B498-43B3-948B-1728B52AA6E4}">
                <adec:decorative xmlns:adec="http://schemas.microsoft.com/office/drawing/2017/decorative" val="1"/>
              </a:ext>
            </a:extLst>
          </p:cNvPr>
          <p:cNvSpPr/>
          <p:nvPr/>
        </p:nvSpPr>
        <p:spPr>
          <a:xfrm flipH="1">
            <a:off x="7302275" y="677550"/>
            <a:ext cx="1655400" cy="718800"/>
          </a:xfrm>
          <a:prstGeom prst="wedgeRoundRectCallout">
            <a:avLst>
              <a:gd name="adj1" fmla="val 73499"/>
              <a:gd name="adj2" fmla="val 51739"/>
              <a:gd name="adj3" fmla="val 0"/>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entury Gothic"/>
                <a:ea typeface="Century Gothic"/>
                <a:cs typeface="Century Gothic"/>
                <a:sym typeface="Century Gothic"/>
              </a:rPr>
              <a:t>When?</a:t>
            </a:r>
            <a:endParaRPr dirty="0">
              <a:latin typeface="Century Gothic"/>
              <a:ea typeface="Century Gothic"/>
              <a:cs typeface="Century Gothic"/>
              <a:sym typeface="Century Gothic"/>
            </a:endParaRPr>
          </a:p>
        </p:txBody>
      </p:sp>
      <p:pic>
        <p:nvPicPr>
          <p:cNvPr id="89" name="Google Shape;89;p18" descr="Image of Lindsay Lohan and Rachel  McAdams from Mean Girls talking on the phone. Rachel says &quot;Do you want to hang out&quot; and Lindsay says &quot;When? What time? Where are we going? Who is going with us?&quot;"/>
          <p:cNvPicPr preferRelativeResize="0"/>
          <p:nvPr/>
        </p:nvPicPr>
        <p:blipFill>
          <a:blip r:embed="rId3">
            <a:alphaModFix/>
          </a:blip>
          <a:stretch>
            <a:fillRect/>
          </a:stretch>
        </p:blipFill>
        <p:spPr>
          <a:xfrm>
            <a:off x="2014151" y="1043928"/>
            <a:ext cx="5115697" cy="3088100"/>
          </a:xfrm>
          <a:prstGeom prst="rect">
            <a:avLst/>
          </a:prstGeom>
          <a:noFill/>
          <a:ln>
            <a:noFill/>
          </a:ln>
        </p:spPr>
      </p:pic>
      <p:sp>
        <p:nvSpPr>
          <p:cNvPr id="2" name="Title 1">
            <a:extLst>
              <a:ext uri="{FF2B5EF4-FFF2-40B4-BE49-F238E27FC236}">
                <a16:creationId xmlns:a16="http://schemas.microsoft.com/office/drawing/2014/main" id="{9E458C0E-8A1B-4C1D-07CF-90EAAD3FB47F}"/>
              </a:ext>
            </a:extLst>
          </p:cNvPr>
          <p:cNvSpPr txBox="1">
            <a:spLocks noGrp="1"/>
          </p:cNvSpPr>
          <p:nvPr>
            <p:ph type="title" idx="4294967295"/>
          </p:nvPr>
        </p:nvSpPr>
        <p:spPr>
          <a:xfrm>
            <a:off x="311700" y="220650"/>
            <a:ext cx="8520600" cy="572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fontScale="9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Century Gothic"/>
              <a:buNone/>
              <a:defRPr sz="3200" b="1" i="0" u="none" strike="noStrike" cap="none">
                <a:solidFill>
                  <a:schemeClr val="dk1"/>
                </a:solidFill>
                <a:latin typeface="Century Gothic"/>
                <a:ea typeface="Century Gothic"/>
                <a:cs typeface="Century Gothic"/>
                <a:sym typeface="Century Gothic"/>
              </a:defRPr>
            </a:lvl1pPr>
            <a:lvl2pPr marR="0" lvl="1" algn="ctr" rtl="0">
              <a:lnSpc>
                <a:spcPct val="100000"/>
              </a:lnSpc>
              <a:spcBef>
                <a:spcPts val="0"/>
              </a:spcBef>
              <a:spcAft>
                <a:spcPts val="0"/>
              </a:spcAft>
              <a:buClr>
                <a:srgbClr val="F1C232"/>
              </a:buClr>
              <a:buSzPts val="3200"/>
              <a:buFont typeface="Century Gothic"/>
              <a:buNone/>
              <a:defRPr sz="3200" b="1" i="0" u="none" strike="noStrike" cap="none">
                <a:solidFill>
                  <a:srgbClr val="F1C232"/>
                </a:solidFill>
                <a:latin typeface="Century Gothic"/>
                <a:ea typeface="Century Gothic"/>
                <a:cs typeface="Century Gothic"/>
                <a:sym typeface="Century Gothic"/>
              </a:defRPr>
            </a:lvl2pPr>
            <a:lvl3pPr marR="0" lvl="2" algn="ctr" rtl="0">
              <a:lnSpc>
                <a:spcPct val="100000"/>
              </a:lnSpc>
              <a:spcBef>
                <a:spcPts val="0"/>
              </a:spcBef>
              <a:spcAft>
                <a:spcPts val="0"/>
              </a:spcAft>
              <a:buClr>
                <a:srgbClr val="F1C232"/>
              </a:buClr>
              <a:buSzPts val="3200"/>
              <a:buFont typeface="Century Gothic"/>
              <a:buNone/>
              <a:defRPr sz="3200" b="1" i="0" u="none" strike="noStrike" cap="none">
                <a:solidFill>
                  <a:srgbClr val="F1C232"/>
                </a:solidFill>
                <a:latin typeface="Century Gothic"/>
                <a:ea typeface="Century Gothic"/>
                <a:cs typeface="Century Gothic"/>
                <a:sym typeface="Century Gothic"/>
              </a:defRPr>
            </a:lvl3pPr>
            <a:lvl4pPr marR="0" lvl="3" algn="ctr" rtl="0">
              <a:lnSpc>
                <a:spcPct val="100000"/>
              </a:lnSpc>
              <a:spcBef>
                <a:spcPts val="0"/>
              </a:spcBef>
              <a:spcAft>
                <a:spcPts val="0"/>
              </a:spcAft>
              <a:buClr>
                <a:srgbClr val="F1C232"/>
              </a:buClr>
              <a:buSzPts val="3200"/>
              <a:buFont typeface="Century Gothic"/>
              <a:buNone/>
              <a:defRPr sz="3200" b="1" i="0" u="none" strike="noStrike" cap="none">
                <a:solidFill>
                  <a:srgbClr val="F1C232"/>
                </a:solidFill>
                <a:latin typeface="Century Gothic"/>
                <a:ea typeface="Century Gothic"/>
                <a:cs typeface="Century Gothic"/>
                <a:sym typeface="Century Gothic"/>
              </a:defRPr>
            </a:lvl4pPr>
            <a:lvl5pPr marR="0" lvl="4" algn="ctr" rtl="0">
              <a:lnSpc>
                <a:spcPct val="100000"/>
              </a:lnSpc>
              <a:spcBef>
                <a:spcPts val="0"/>
              </a:spcBef>
              <a:spcAft>
                <a:spcPts val="0"/>
              </a:spcAft>
              <a:buClr>
                <a:srgbClr val="F1C232"/>
              </a:buClr>
              <a:buSzPts val="3200"/>
              <a:buFont typeface="Century Gothic"/>
              <a:buNone/>
              <a:defRPr sz="3200" b="1" i="0" u="none" strike="noStrike" cap="none">
                <a:solidFill>
                  <a:srgbClr val="F1C232"/>
                </a:solidFill>
                <a:latin typeface="Century Gothic"/>
                <a:ea typeface="Century Gothic"/>
                <a:cs typeface="Century Gothic"/>
                <a:sym typeface="Century Gothic"/>
              </a:defRPr>
            </a:lvl5pPr>
            <a:lvl6pPr marR="0" lvl="5" algn="ctr" rtl="0">
              <a:lnSpc>
                <a:spcPct val="100000"/>
              </a:lnSpc>
              <a:spcBef>
                <a:spcPts val="0"/>
              </a:spcBef>
              <a:spcAft>
                <a:spcPts val="0"/>
              </a:spcAft>
              <a:buClr>
                <a:srgbClr val="F1C232"/>
              </a:buClr>
              <a:buSzPts val="3200"/>
              <a:buFont typeface="Century Gothic"/>
              <a:buNone/>
              <a:defRPr sz="3200" b="1" i="0" u="none" strike="noStrike" cap="none">
                <a:solidFill>
                  <a:srgbClr val="F1C232"/>
                </a:solidFill>
                <a:latin typeface="Century Gothic"/>
                <a:ea typeface="Century Gothic"/>
                <a:cs typeface="Century Gothic"/>
                <a:sym typeface="Century Gothic"/>
              </a:defRPr>
            </a:lvl6pPr>
            <a:lvl7pPr marR="0" lvl="6" algn="ctr" rtl="0">
              <a:lnSpc>
                <a:spcPct val="100000"/>
              </a:lnSpc>
              <a:spcBef>
                <a:spcPts val="0"/>
              </a:spcBef>
              <a:spcAft>
                <a:spcPts val="0"/>
              </a:spcAft>
              <a:buClr>
                <a:srgbClr val="F1C232"/>
              </a:buClr>
              <a:buSzPts val="3200"/>
              <a:buFont typeface="Century Gothic"/>
              <a:buNone/>
              <a:defRPr sz="3200" b="1" i="0" u="none" strike="noStrike" cap="none">
                <a:solidFill>
                  <a:srgbClr val="F1C232"/>
                </a:solidFill>
                <a:latin typeface="Century Gothic"/>
                <a:ea typeface="Century Gothic"/>
                <a:cs typeface="Century Gothic"/>
                <a:sym typeface="Century Gothic"/>
              </a:defRPr>
            </a:lvl7pPr>
            <a:lvl8pPr marR="0" lvl="7" algn="ctr" rtl="0">
              <a:lnSpc>
                <a:spcPct val="100000"/>
              </a:lnSpc>
              <a:spcBef>
                <a:spcPts val="0"/>
              </a:spcBef>
              <a:spcAft>
                <a:spcPts val="0"/>
              </a:spcAft>
              <a:buClr>
                <a:srgbClr val="F1C232"/>
              </a:buClr>
              <a:buSzPts val="3200"/>
              <a:buFont typeface="Century Gothic"/>
              <a:buNone/>
              <a:defRPr sz="3200" b="1" i="0" u="none" strike="noStrike" cap="none">
                <a:solidFill>
                  <a:srgbClr val="F1C232"/>
                </a:solidFill>
                <a:latin typeface="Century Gothic"/>
                <a:ea typeface="Century Gothic"/>
                <a:cs typeface="Century Gothic"/>
                <a:sym typeface="Century Gothic"/>
              </a:defRPr>
            </a:lvl8pPr>
            <a:lvl9pPr marR="0" lvl="8" algn="ctr" rtl="0">
              <a:lnSpc>
                <a:spcPct val="100000"/>
              </a:lnSpc>
              <a:spcBef>
                <a:spcPts val="0"/>
              </a:spcBef>
              <a:spcAft>
                <a:spcPts val="0"/>
              </a:spcAft>
              <a:buClr>
                <a:srgbClr val="F1C232"/>
              </a:buClr>
              <a:buSzPts val="3200"/>
              <a:buFont typeface="Century Gothic"/>
              <a:buNone/>
              <a:defRPr sz="3200" b="1" i="0" u="none" strike="noStrike" cap="none">
                <a:solidFill>
                  <a:srgbClr val="F1C232"/>
                </a:solidFill>
                <a:latin typeface="Century Gothic"/>
                <a:ea typeface="Century Gothic"/>
                <a:cs typeface="Century Gothic"/>
                <a:sym typeface="Century Gothic"/>
              </a:defRPr>
            </a:lvl9pPr>
          </a:lstStyle>
          <a:p>
            <a:pPr marL="0" marR="0" lvl="0" indent="0" algn="ctr" defTabSz="914400" rtl="0" eaLnBrk="1" fontAlgn="auto" latinLnBrk="0" hangingPunct="1">
              <a:lnSpc>
                <a:spcPct val="100000"/>
              </a:lnSpc>
              <a:spcBef>
                <a:spcPts val="0"/>
              </a:spcBef>
              <a:spcAft>
                <a:spcPts val="0"/>
              </a:spcAft>
              <a:buClr>
                <a:schemeClr val="dk1"/>
              </a:buClr>
              <a:buSzPts val="3200"/>
              <a:buFont typeface="Century Gothic"/>
              <a:buNone/>
              <a:tabLst/>
              <a:defRPr/>
            </a:pPr>
            <a:r>
              <a:rPr kumimoji="0" lang="en-US" sz="3200" b="0" i="0" u="none" strike="noStrike" kern="0" cap="none" spc="0" normalizeH="0" baseline="0" noProof="0" dirty="0">
                <a:ln>
                  <a:noFill/>
                </a:ln>
                <a:solidFill>
                  <a:schemeClr val="dk1"/>
                </a:solidFill>
                <a:effectLst/>
                <a:uLnTx/>
                <a:uFillTx/>
                <a:latin typeface="Century Gothic"/>
                <a:ea typeface="Century Gothic"/>
                <a:cs typeface="Century Gothic"/>
                <a:sym typeface="Century Gothic"/>
              </a:rPr>
              <a:t>The Calendar Connection (2)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19">
            <a:extLst>
              <a:ext uri="{C183D7F6-B498-43B3-948B-1728B52AA6E4}">
                <adec:decorative xmlns:adec="http://schemas.microsoft.com/office/drawing/2017/decorative" val="1"/>
              </a:ext>
            </a:extLst>
          </p:cNvPr>
          <p:cNvSpPr/>
          <p:nvPr/>
        </p:nvSpPr>
        <p:spPr>
          <a:xfrm>
            <a:off x="5078300" y="1080066"/>
            <a:ext cx="3708300" cy="2512500"/>
          </a:xfrm>
          <a:prstGeom prst="wedgeRoundRectCallout">
            <a:avLst>
              <a:gd name="adj1" fmla="val -103208"/>
              <a:gd name="adj2" fmla="val 19136"/>
              <a:gd name="adj3" fmla="val 0"/>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900" dirty="0">
                <a:latin typeface="Century Gothic"/>
                <a:ea typeface="Century Gothic"/>
                <a:cs typeface="Century Gothic"/>
                <a:sym typeface="Century Gothic"/>
              </a:rPr>
              <a:t>LET ME CHECK MY CALENDAR! </a:t>
            </a:r>
            <a:endParaRPr sz="3900" dirty="0">
              <a:latin typeface="Century Gothic"/>
              <a:ea typeface="Century Gothic"/>
              <a:cs typeface="Century Gothic"/>
              <a:sym typeface="Century Gothic"/>
            </a:endParaRPr>
          </a:p>
        </p:txBody>
      </p:sp>
      <p:pic>
        <p:nvPicPr>
          <p:cNvPr id="99" name="Google Shape;99;p19" descr="Image of Lindsay Lohan from Mean Girls talking on the phone saying &quot;Let me check my calendar!&quot;"/>
          <p:cNvPicPr preferRelativeResize="0"/>
          <p:nvPr/>
        </p:nvPicPr>
        <p:blipFill rotWithShape="1">
          <a:blip r:embed="rId3">
            <a:alphaModFix/>
          </a:blip>
          <a:srcRect l="50000"/>
          <a:stretch/>
        </p:blipFill>
        <p:spPr>
          <a:xfrm>
            <a:off x="487525" y="397479"/>
            <a:ext cx="3446824" cy="3877675"/>
          </a:xfrm>
          <a:prstGeom prst="rect">
            <a:avLst/>
          </a:prstGeom>
          <a:noFill/>
          <a:ln>
            <a:noFill/>
          </a:ln>
        </p:spPr>
      </p:pic>
      <p:sp>
        <p:nvSpPr>
          <p:cNvPr id="2" name="Title 1">
            <a:extLst>
              <a:ext uri="{FF2B5EF4-FFF2-40B4-BE49-F238E27FC236}">
                <a16:creationId xmlns:a16="http://schemas.microsoft.com/office/drawing/2014/main" id="{1F36A179-275F-25A0-7F24-FAED7293B3F4}"/>
              </a:ext>
            </a:extLst>
          </p:cNvPr>
          <p:cNvSpPr txBox="1">
            <a:spLocks noGrp="1"/>
          </p:cNvSpPr>
          <p:nvPr>
            <p:ph type="title" idx="4294967295"/>
          </p:nvPr>
        </p:nvSpPr>
        <p:spPr>
          <a:xfrm>
            <a:off x="4124353" y="397479"/>
            <a:ext cx="4897951" cy="572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chemeClr val="dk1"/>
              </a:buClr>
              <a:buSzPts val="3200"/>
              <a:buFont typeface="Century Gothic"/>
              <a:buNone/>
              <a:defRPr sz="3200" b="1" i="0" u="none" strike="noStrike" cap="none">
                <a:solidFill>
                  <a:schemeClr val="dk1"/>
                </a:solidFill>
                <a:latin typeface="Century Gothic"/>
                <a:ea typeface="Century Gothic"/>
                <a:cs typeface="Century Gothic"/>
                <a:sym typeface="Century Gothic"/>
              </a:defRPr>
            </a:lvl1pPr>
            <a:lvl2pPr marR="0" lvl="1" algn="ctr" rtl="0">
              <a:lnSpc>
                <a:spcPct val="100000"/>
              </a:lnSpc>
              <a:spcBef>
                <a:spcPts val="0"/>
              </a:spcBef>
              <a:spcAft>
                <a:spcPts val="0"/>
              </a:spcAft>
              <a:buClr>
                <a:srgbClr val="F1C232"/>
              </a:buClr>
              <a:buSzPts val="3200"/>
              <a:buFont typeface="Century Gothic"/>
              <a:buNone/>
              <a:defRPr sz="3200" b="1" i="0" u="none" strike="noStrike" cap="none">
                <a:solidFill>
                  <a:srgbClr val="F1C232"/>
                </a:solidFill>
                <a:latin typeface="Century Gothic"/>
                <a:ea typeface="Century Gothic"/>
                <a:cs typeface="Century Gothic"/>
                <a:sym typeface="Century Gothic"/>
              </a:defRPr>
            </a:lvl2pPr>
            <a:lvl3pPr marR="0" lvl="2" algn="ctr" rtl="0">
              <a:lnSpc>
                <a:spcPct val="100000"/>
              </a:lnSpc>
              <a:spcBef>
                <a:spcPts val="0"/>
              </a:spcBef>
              <a:spcAft>
                <a:spcPts val="0"/>
              </a:spcAft>
              <a:buClr>
                <a:srgbClr val="F1C232"/>
              </a:buClr>
              <a:buSzPts val="3200"/>
              <a:buFont typeface="Century Gothic"/>
              <a:buNone/>
              <a:defRPr sz="3200" b="1" i="0" u="none" strike="noStrike" cap="none">
                <a:solidFill>
                  <a:srgbClr val="F1C232"/>
                </a:solidFill>
                <a:latin typeface="Century Gothic"/>
                <a:ea typeface="Century Gothic"/>
                <a:cs typeface="Century Gothic"/>
                <a:sym typeface="Century Gothic"/>
              </a:defRPr>
            </a:lvl3pPr>
            <a:lvl4pPr marR="0" lvl="3" algn="ctr" rtl="0">
              <a:lnSpc>
                <a:spcPct val="100000"/>
              </a:lnSpc>
              <a:spcBef>
                <a:spcPts val="0"/>
              </a:spcBef>
              <a:spcAft>
                <a:spcPts val="0"/>
              </a:spcAft>
              <a:buClr>
                <a:srgbClr val="F1C232"/>
              </a:buClr>
              <a:buSzPts val="3200"/>
              <a:buFont typeface="Century Gothic"/>
              <a:buNone/>
              <a:defRPr sz="3200" b="1" i="0" u="none" strike="noStrike" cap="none">
                <a:solidFill>
                  <a:srgbClr val="F1C232"/>
                </a:solidFill>
                <a:latin typeface="Century Gothic"/>
                <a:ea typeface="Century Gothic"/>
                <a:cs typeface="Century Gothic"/>
                <a:sym typeface="Century Gothic"/>
              </a:defRPr>
            </a:lvl4pPr>
            <a:lvl5pPr marR="0" lvl="4" algn="ctr" rtl="0">
              <a:lnSpc>
                <a:spcPct val="100000"/>
              </a:lnSpc>
              <a:spcBef>
                <a:spcPts val="0"/>
              </a:spcBef>
              <a:spcAft>
                <a:spcPts val="0"/>
              </a:spcAft>
              <a:buClr>
                <a:srgbClr val="F1C232"/>
              </a:buClr>
              <a:buSzPts val="3200"/>
              <a:buFont typeface="Century Gothic"/>
              <a:buNone/>
              <a:defRPr sz="3200" b="1" i="0" u="none" strike="noStrike" cap="none">
                <a:solidFill>
                  <a:srgbClr val="F1C232"/>
                </a:solidFill>
                <a:latin typeface="Century Gothic"/>
                <a:ea typeface="Century Gothic"/>
                <a:cs typeface="Century Gothic"/>
                <a:sym typeface="Century Gothic"/>
              </a:defRPr>
            </a:lvl5pPr>
            <a:lvl6pPr marR="0" lvl="5" algn="ctr" rtl="0">
              <a:lnSpc>
                <a:spcPct val="100000"/>
              </a:lnSpc>
              <a:spcBef>
                <a:spcPts val="0"/>
              </a:spcBef>
              <a:spcAft>
                <a:spcPts val="0"/>
              </a:spcAft>
              <a:buClr>
                <a:srgbClr val="F1C232"/>
              </a:buClr>
              <a:buSzPts val="3200"/>
              <a:buFont typeface="Century Gothic"/>
              <a:buNone/>
              <a:defRPr sz="3200" b="1" i="0" u="none" strike="noStrike" cap="none">
                <a:solidFill>
                  <a:srgbClr val="F1C232"/>
                </a:solidFill>
                <a:latin typeface="Century Gothic"/>
                <a:ea typeface="Century Gothic"/>
                <a:cs typeface="Century Gothic"/>
                <a:sym typeface="Century Gothic"/>
              </a:defRPr>
            </a:lvl6pPr>
            <a:lvl7pPr marR="0" lvl="6" algn="ctr" rtl="0">
              <a:lnSpc>
                <a:spcPct val="100000"/>
              </a:lnSpc>
              <a:spcBef>
                <a:spcPts val="0"/>
              </a:spcBef>
              <a:spcAft>
                <a:spcPts val="0"/>
              </a:spcAft>
              <a:buClr>
                <a:srgbClr val="F1C232"/>
              </a:buClr>
              <a:buSzPts val="3200"/>
              <a:buFont typeface="Century Gothic"/>
              <a:buNone/>
              <a:defRPr sz="3200" b="1" i="0" u="none" strike="noStrike" cap="none">
                <a:solidFill>
                  <a:srgbClr val="F1C232"/>
                </a:solidFill>
                <a:latin typeface="Century Gothic"/>
                <a:ea typeface="Century Gothic"/>
                <a:cs typeface="Century Gothic"/>
                <a:sym typeface="Century Gothic"/>
              </a:defRPr>
            </a:lvl7pPr>
            <a:lvl8pPr marR="0" lvl="7" algn="ctr" rtl="0">
              <a:lnSpc>
                <a:spcPct val="100000"/>
              </a:lnSpc>
              <a:spcBef>
                <a:spcPts val="0"/>
              </a:spcBef>
              <a:spcAft>
                <a:spcPts val="0"/>
              </a:spcAft>
              <a:buClr>
                <a:srgbClr val="F1C232"/>
              </a:buClr>
              <a:buSzPts val="3200"/>
              <a:buFont typeface="Century Gothic"/>
              <a:buNone/>
              <a:defRPr sz="3200" b="1" i="0" u="none" strike="noStrike" cap="none">
                <a:solidFill>
                  <a:srgbClr val="F1C232"/>
                </a:solidFill>
                <a:latin typeface="Century Gothic"/>
                <a:ea typeface="Century Gothic"/>
                <a:cs typeface="Century Gothic"/>
                <a:sym typeface="Century Gothic"/>
              </a:defRPr>
            </a:lvl8pPr>
            <a:lvl9pPr marR="0" lvl="8" algn="ctr" rtl="0">
              <a:lnSpc>
                <a:spcPct val="100000"/>
              </a:lnSpc>
              <a:spcBef>
                <a:spcPts val="0"/>
              </a:spcBef>
              <a:spcAft>
                <a:spcPts val="0"/>
              </a:spcAft>
              <a:buClr>
                <a:srgbClr val="F1C232"/>
              </a:buClr>
              <a:buSzPts val="3200"/>
              <a:buFont typeface="Century Gothic"/>
              <a:buNone/>
              <a:defRPr sz="3200" b="1" i="0" u="none" strike="noStrike" cap="none">
                <a:solidFill>
                  <a:srgbClr val="F1C232"/>
                </a:solidFill>
                <a:latin typeface="Century Gothic"/>
                <a:ea typeface="Century Gothic"/>
                <a:cs typeface="Century Gothic"/>
                <a:sym typeface="Century Gothic"/>
              </a:defRPr>
            </a:lvl9pPr>
          </a:lstStyle>
          <a:p>
            <a:pPr marL="0" marR="0" lvl="0" indent="0" algn="ctr" defTabSz="914400" rtl="0" eaLnBrk="1" fontAlgn="auto" latinLnBrk="0" hangingPunct="1">
              <a:lnSpc>
                <a:spcPct val="100000"/>
              </a:lnSpc>
              <a:spcBef>
                <a:spcPts val="0"/>
              </a:spcBef>
              <a:spcAft>
                <a:spcPts val="0"/>
              </a:spcAft>
              <a:buClr>
                <a:schemeClr val="dk1"/>
              </a:buClr>
              <a:buSzPts val="3200"/>
              <a:buFont typeface="Century Gothic"/>
              <a:buNone/>
              <a:tabLst/>
              <a:defRPr/>
            </a:pPr>
            <a:r>
              <a:rPr kumimoji="0" lang="en-US" sz="2600" b="0" i="0" u="none" strike="noStrike" kern="0" cap="none" spc="0" normalizeH="0" baseline="0" noProof="0" dirty="0">
                <a:ln>
                  <a:noFill/>
                </a:ln>
                <a:solidFill>
                  <a:schemeClr val="dk1"/>
                </a:solidFill>
                <a:effectLst/>
                <a:uLnTx/>
                <a:uFillTx/>
                <a:latin typeface="Century Gothic"/>
                <a:ea typeface="Century Gothic"/>
                <a:cs typeface="Century Gothic"/>
                <a:sym typeface="Century Gothic"/>
              </a:rPr>
              <a:t>The Calendar Connection (3)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a:extLst>
              <a:ext uri="{C183D7F6-B498-43B3-948B-1728B52AA6E4}">
                <adec:decorative xmlns:adec="http://schemas.microsoft.com/office/drawing/2017/decorative" val="1"/>
              </a:ext>
            </a:extLst>
          </p:cNvPr>
          <p:cNvSpPr txBox="1">
            <a:spLocks noGrp="1"/>
          </p:cNvSpPr>
          <p:nvPr>
            <p:ph type="title"/>
          </p:nvPr>
        </p:nvSpPr>
        <p:spPr>
          <a:xfrm>
            <a:off x="311700" y="3665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Why Calendars? </a:t>
            </a:r>
            <a:endParaRPr dirty="0"/>
          </a:p>
        </p:txBody>
      </p:sp>
      <p:sp>
        <p:nvSpPr>
          <p:cNvPr id="106" name="Google Shape;106;p20"/>
          <p:cNvSpPr txBox="1">
            <a:spLocks noGrp="1"/>
          </p:cNvSpPr>
          <p:nvPr>
            <p:ph type="body" idx="1"/>
          </p:nvPr>
        </p:nvSpPr>
        <p:spPr>
          <a:xfrm>
            <a:off x="283050" y="111022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dirty="0"/>
              <a:t>Communication</a:t>
            </a:r>
            <a:endParaRPr sz="2000" dirty="0"/>
          </a:p>
          <a:p>
            <a:pPr marL="457200" lvl="0" indent="-342900" algn="l" rtl="0">
              <a:spcBef>
                <a:spcPts val="1200"/>
              </a:spcBef>
              <a:spcAft>
                <a:spcPts val="0"/>
              </a:spcAft>
              <a:buSzPts val="1800"/>
              <a:buChar char="■"/>
            </a:pPr>
            <a:r>
              <a:rPr lang="en" dirty="0"/>
              <a:t>Concept development</a:t>
            </a:r>
            <a:endParaRPr dirty="0"/>
          </a:p>
          <a:p>
            <a:pPr marL="914400" lvl="1" indent="-317500" algn="l" rtl="0">
              <a:spcBef>
                <a:spcPts val="0"/>
              </a:spcBef>
              <a:spcAft>
                <a:spcPts val="0"/>
              </a:spcAft>
              <a:buSzPts val="1400"/>
              <a:buChar char="○"/>
            </a:pPr>
            <a:r>
              <a:rPr lang="en" dirty="0"/>
              <a:t>Static versus dynamic representation</a:t>
            </a:r>
            <a:endParaRPr dirty="0"/>
          </a:p>
          <a:p>
            <a:pPr marL="914400" lvl="1" indent="-317500" algn="l" rtl="0">
              <a:spcBef>
                <a:spcPts val="0"/>
              </a:spcBef>
              <a:spcAft>
                <a:spcPts val="0"/>
              </a:spcAft>
              <a:buSzPts val="1400"/>
              <a:buChar char="○"/>
            </a:pPr>
            <a:r>
              <a:rPr lang="en" dirty="0"/>
              <a:t>Concrete → Abstract representation</a:t>
            </a:r>
            <a:endParaRPr dirty="0"/>
          </a:p>
          <a:p>
            <a:pPr marL="914400" lvl="1" indent="-317500" algn="l" rtl="0">
              <a:spcBef>
                <a:spcPts val="0"/>
              </a:spcBef>
              <a:spcAft>
                <a:spcPts val="0"/>
              </a:spcAft>
              <a:buSzPts val="1400"/>
              <a:buChar char="○"/>
            </a:pPr>
            <a:r>
              <a:rPr lang="en" dirty="0"/>
              <a:t>Time (past versus present versus future) </a:t>
            </a:r>
            <a:endParaRPr dirty="0"/>
          </a:p>
          <a:p>
            <a:pPr marL="457200" lvl="0" indent="-342900" algn="l" rtl="0">
              <a:spcBef>
                <a:spcPts val="0"/>
              </a:spcBef>
              <a:spcAft>
                <a:spcPts val="0"/>
              </a:spcAft>
              <a:buSzPts val="1800"/>
              <a:buChar char="■"/>
            </a:pPr>
            <a:r>
              <a:rPr lang="en" dirty="0"/>
              <a:t>Social conversations </a:t>
            </a:r>
            <a:endParaRPr dirty="0"/>
          </a:p>
          <a:p>
            <a:pPr marL="914400" lvl="1" indent="-317500" algn="l" rtl="0">
              <a:spcBef>
                <a:spcPts val="0"/>
              </a:spcBef>
              <a:spcAft>
                <a:spcPts val="0"/>
              </a:spcAft>
              <a:buSzPts val="1400"/>
              <a:buChar char="○"/>
            </a:pPr>
            <a:r>
              <a:rPr lang="en" dirty="0"/>
              <a:t>Shared experiences</a:t>
            </a:r>
            <a:endParaRPr dirty="0"/>
          </a:p>
          <a:p>
            <a:pPr marL="0" lvl="0" indent="0" algn="l" rtl="0">
              <a:spcBef>
                <a:spcPts val="1200"/>
              </a:spcBef>
              <a:spcAft>
                <a:spcPts val="1200"/>
              </a:spcAft>
              <a:buNone/>
            </a:pPr>
            <a:endParaRPr dirty="0"/>
          </a:p>
        </p:txBody>
      </p:sp>
      <p:pic>
        <p:nvPicPr>
          <p:cNvPr id="107" name="Google Shape;107;p20" descr="Image of a computer screen with a weekly calendar with multi-colored blocks."/>
          <p:cNvPicPr preferRelativeResize="0"/>
          <p:nvPr/>
        </p:nvPicPr>
        <p:blipFill>
          <a:blip r:embed="rId3">
            <a:alphaModFix/>
          </a:blip>
          <a:stretch>
            <a:fillRect/>
          </a:stretch>
        </p:blipFill>
        <p:spPr>
          <a:xfrm>
            <a:off x="5738551" y="1393150"/>
            <a:ext cx="3065098" cy="2357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a:extLst>
              <a:ext uri="{C183D7F6-B498-43B3-948B-1728B52AA6E4}">
                <adec:decorative xmlns:adec="http://schemas.microsoft.com/office/drawing/2017/decorative" val="1"/>
              </a:ext>
            </a:extLst>
          </p:cNvPr>
          <p:cNvSpPr txBox="1">
            <a:spLocks noGrp="1"/>
          </p:cNvSpPr>
          <p:nvPr>
            <p:ph type="title"/>
          </p:nvPr>
        </p:nvSpPr>
        <p:spPr>
          <a:xfrm>
            <a:off x="311700" y="366575"/>
            <a:ext cx="8520600" cy="572700"/>
          </a:xfrm>
        </p:spPr>
        <p:txBody>
          <a:bodyPr spcFirstLastPara="1" wrap="square" lIns="91425" tIns="91425" rIns="91425" bIns="91425" anchor="t" anchorCtr="0">
            <a:normAutofit fontScale="90000"/>
          </a:bodyPr>
          <a:lstStyle/>
          <a:p>
            <a:pPr lvl="0"/>
            <a:r>
              <a:rPr lang="en-US" dirty="0"/>
              <a:t>Promote Emotional Well-Being</a:t>
            </a:r>
          </a:p>
        </p:txBody>
      </p:sp>
      <p:sp>
        <p:nvSpPr>
          <p:cNvPr id="114" name="Google Shape;114;p21">
            <a:extLst>
              <a:ext uri="{C183D7F6-B498-43B3-948B-1728B52AA6E4}">
                <adec:decorative xmlns:adec="http://schemas.microsoft.com/office/drawing/2017/decorative" val="1"/>
              </a:ext>
            </a:extLst>
          </p:cNvPr>
          <p:cNvSpPr/>
          <p:nvPr/>
        </p:nvSpPr>
        <p:spPr>
          <a:xfrm>
            <a:off x="0" y="1163820"/>
            <a:ext cx="7068065" cy="2326964"/>
          </a:xfrm>
          <a:prstGeom prst="cloudCallout">
            <a:avLst>
              <a:gd name="adj1" fmla="val 58066"/>
              <a:gd name="adj2" fmla="val 12970"/>
            </a:avLst>
          </a:prstGeom>
          <a:solidFill>
            <a:srgbClr val="F1C3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dirty="0">
              <a:solidFill>
                <a:schemeClr val="dk1"/>
              </a:solidFill>
              <a:latin typeface="Century Gothic"/>
              <a:ea typeface="Century Gothic"/>
              <a:cs typeface="Century Gothic"/>
              <a:sym typeface="Century Gothic"/>
            </a:endParaRPr>
          </a:p>
        </p:txBody>
      </p:sp>
      <p:pic>
        <p:nvPicPr>
          <p:cNvPr id="113" name="Google Shape;113;p21" descr="Cartoon of a man breathing in and out."/>
          <p:cNvPicPr preferRelativeResize="0"/>
          <p:nvPr/>
        </p:nvPicPr>
        <p:blipFill>
          <a:blip r:embed="rId3">
            <a:alphaModFix/>
          </a:blip>
          <a:stretch>
            <a:fillRect/>
          </a:stretch>
        </p:blipFill>
        <p:spPr>
          <a:xfrm>
            <a:off x="7068066" y="1569308"/>
            <a:ext cx="1820998" cy="2681843"/>
          </a:xfrm>
          <a:prstGeom prst="rect">
            <a:avLst/>
          </a:prstGeom>
          <a:noFill/>
          <a:ln>
            <a:noFill/>
          </a:ln>
        </p:spPr>
      </p:pic>
      <p:sp>
        <p:nvSpPr>
          <p:cNvPr id="5" name="Text Placeholder 4">
            <a:extLst>
              <a:ext uri="{FF2B5EF4-FFF2-40B4-BE49-F238E27FC236}">
                <a16:creationId xmlns:a16="http://schemas.microsoft.com/office/drawing/2014/main" id="{23409F8F-46AE-174D-5FA2-4CFE8D79937D}"/>
              </a:ext>
            </a:extLst>
          </p:cNvPr>
          <p:cNvSpPr>
            <a:spLocks noGrp="1"/>
          </p:cNvSpPr>
          <p:nvPr>
            <p:ph type="body" idx="1"/>
          </p:nvPr>
        </p:nvSpPr>
        <p:spPr>
          <a:xfrm>
            <a:off x="571392" y="1330636"/>
            <a:ext cx="6150683" cy="1993332"/>
          </a:xfrm>
        </p:spPr>
        <p:txBody>
          <a:bodyPr/>
          <a:lstStyle/>
          <a:p>
            <a:pPr lvl="0" indent="-317500">
              <a:spcBef>
                <a:spcPts val="1200"/>
              </a:spcBef>
              <a:buSzPts val="1400"/>
            </a:pPr>
            <a:r>
              <a:rPr lang="en-US" b="1" dirty="0"/>
              <a:t>Security of knowing what will happen</a:t>
            </a:r>
          </a:p>
          <a:p>
            <a:pPr lvl="0" indent="-317500">
              <a:buSzPts val="1400"/>
            </a:pPr>
            <a:r>
              <a:rPr lang="en-US" b="1" dirty="0"/>
              <a:t>Advance awareness of changes</a:t>
            </a:r>
          </a:p>
          <a:p>
            <a:pPr lvl="0" indent="-317500">
              <a:buSzPts val="1400"/>
            </a:pPr>
            <a:r>
              <a:rPr lang="en-US" b="1" dirty="0"/>
              <a:t>Control in planning the day. </a:t>
            </a:r>
          </a:p>
          <a:p>
            <a:pPr lvl="0" indent="-317500">
              <a:buSzPts val="1400"/>
            </a:pPr>
            <a:r>
              <a:rPr lang="en-US" b="1" dirty="0"/>
              <a:t>Revisit the past and understand past events.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DF1BAD3-81F1-8FBA-D76B-585B8B97BE6E}"/>
              </a:ext>
            </a:extLst>
          </p:cNvPr>
          <p:cNvSpPr>
            <a:spLocks noGrp="1"/>
          </p:cNvSpPr>
          <p:nvPr>
            <p:ph type="body" idx="2"/>
          </p:nvPr>
        </p:nvSpPr>
        <p:spPr>
          <a:xfrm>
            <a:off x="4695568" y="863550"/>
            <a:ext cx="4136732" cy="3416400"/>
          </a:xfrm>
          <a:ln>
            <a:solidFill>
              <a:schemeClr val="bg2"/>
            </a:solidFill>
          </a:ln>
        </p:spPr>
        <p:txBody>
          <a:bodyPr>
            <a:normAutofit/>
          </a:bodyPr>
          <a:lstStyle/>
          <a:p>
            <a:pPr marL="139700" indent="0" algn="ctr">
              <a:buNone/>
            </a:pPr>
            <a:r>
              <a:rPr lang="en-US" sz="1600" b="1" dirty="0">
                <a:solidFill>
                  <a:schemeClr val="tx1"/>
                </a:solidFill>
              </a:rPr>
              <a:t>Time Concepts</a:t>
            </a:r>
          </a:p>
          <a:p>
            <a:pPr marL="139700" indent="0" algn="ctr">
              <a:buNone/>
            </a:pPr>
            <a:endParaRPr lang="en-US" sz="1600" b="1" dirty="0">
              <a:solidFill>
                <a:schemeClr val="tx1"/>
              </a:solidFill>
            </a:endParaRPr>
          </a:p>
          <a:p>
            <a:pPr lvl="0" indent="-330200">
              <a:buSzPts val="1600"/>
              <a:buFont typeface="Century Gothic"/>
              <a:buChar char="★"/>
            </a:pPr>
            <a:r>
              <a:rPr lang="en-US" sz="1600" dirty="0">
                <a:solidFill>
                  <a:schemeClr val="tx1"/>
                </a:solidFill>
              </a:rPr>
              <a:t>Past, present, future</a:t>
            </a:r>
          </a:p>
          <a:p>
            <a:pPr lvl="0" indent="-330200">
              <a:spcBef>
                <a:spcPts val="1000"/>
              </a:spcBef>
              <a:buSzPts val="1600"/>
              <a:buFont typeface="Century Gothic"/>
              <a:buChar char="★"/>
            </a:pPr>
            <a:r>
              <a:rPr lang="en-US" sz="1600" dirty="0">
                <a:solidFill>
                  <a:schemeClr val="tx1"/>
                </a:solidFill>
              </a:rPr>
              <a:t>Sequencing events in an order</a:t>
            </a:r>
          </a:p>
          <a:p>
            <a:pPr lvl="0" indent="-330200">
              <a:spcBef>
                <a:spcPts val="1000"/>
              </a:spcBef>
              <a:buSzPts val="1600"/>
              <a:buFont typeface="Century Gothic"/>
              <a:buChar char="★"/>
            </a:pPr>
            <a:r>
              <a:rPr lang="en-US" sz="1600" dirty="0">
                <a:solidFill>
                  <a:schemeClr val="tx1"/>
                </a:solidFill>
              </a:rPr>
              <a:t>Teaches Time vocabulary</a:t>
            </a:r>
          </a:p>
          <a:p>
            <a:pPr lvl="0" indent="-330200">
              <a:spcBef>
                <a:spcPts val="1000"/>
              </a:spcBef>
              <a:spcAft>
                <a:spcPts val="1000"/>
              </a:spcAft>
              <a:buSzPts val="1600"/>
              <a:buFont typeface="Century Gothic"/>
              <a:buChar char="★"/>
            </a:pPr>
            <a:r>
              <a:rPr lang="en-US" sz="1600" dirty="0">
                <a:solidFill>
                  <a:schemeClr val="tx1"/>
                </a:solidFill>
              </a:rPr>
              <a:t>Introduces the concepts of a timepiece </a:t>
            </a:r>
          </a:p>
          <a:p>
            <a:pPr marL="139700" indent="0">
              <a:buNone/>
            </a:pPr>
            <a:endParaRPr lang="en-US" sz="1600" dirty="0"/>
          </a:p>
        </p:txBody>
      </p:sp>
      <p:sp>
        <p:nvSpPr>
          <p:cNvPr id="3" name="Text Placeholder 2">
            <a:extLst>
              <a:ext uri="{FF2B5EF4-FFF2-40B4-BE49-F238E27FC236}">
                <a16:creationId xmlns:a16="http://schemas.microsoft.com/office/drawing/2014/main" id="{7E74567A-604E-49E0-C9AE-5672B1844B24}"/>
              </a:ext>
            </a:extLst>
          </p:cNvPr>
          <p:cNvSpPr>
            <a:spLocks noGrp="1"/>
          </p:cNvSpPr>
          <p:nvPr>
            <p:ph type="body" idx="1"/>
          </p:nvPr>
        </p:nvSpPr>
        <p:spPr>
          <a:xfrm>
            <a:off x="311700" y="863550"/>
            <a:ext cx="4136732" cy="3416400"/>
          </a:xfrm>
          <a:ln>
            <a:solidFill>
              <a:schemeClr val="bg2"/>
            </a:solidFill>
          </a:ln>
        </p:spPr>
        <p:txBody>
          <a:bodyPr>
            <a:normAutofit/>
          </a:bodyPr>
          <a:lstStyle/>
          <a:p>
            <a:pPr marL="139700" indent="0" algn="ctr">
              <a:buNone/>
            </a:pPr>
            <a:r>
              <a:rPr lang="en" sz="1600" b="1" dirty="0">
                <a:solidFill>
                  <a:schemeClr val="tx1"/>
                </a:solidFill>
              </a:rPr>
              <a:t>Communication</a:t>
            </a:r>
          </a:p>
          <a:p>
            <a:pPr marL="139700" indent="0" algn="ctr">
              <a:buNone/>
            </a:pPr>
            <a:endParaRPr lang="en" sz="1600" b="1" dirty="0">
              <a:solidFill>
                <a:schemeClr val="tx1"/>
              </a:solidFill>
            </a:endParaRPr>
          </a:p>
          <a:p>
            <a:pPr lvl="0" indent="-330200">
              <a:buSzPts val="1600"/>
              <a:buFont typeface="Century Gothic"/>
              <a:buChar char="★"/>
            </a:pPr>
            <a:r>
              <a:rPr lang="en-US" sz="1600" dirty="0">
                <a:solidFill>
                  <a:schemeClr val="tx1"/>
                </a:solidFill>
              </a:rPr>
              <a:t>Symbolic representation development</a:t>
            </a:r>
          </a:p>
          <a:p>
            <a:pPr lvl="0" indent="-330200">
              <a:spcBef>
                <a:spcPts val="1000"/>
              </a:spcBef>
              <a:buSzPts val="1600"/>
              <a:buFont typeface="Century Gothic"/>
              <a:buChar char="★"/>
            </a:pPr>
            <a:r>
              <a:rPr lang="en-US" sz="1600" dirty="0">
                <a:solidFill>
                  <a:schemeClr val="tx1"/>
                </a:solidFill>
              </a:rPr>
              <a:t>Builds dialogue</a:t>
            </a:r>
          </a:p>
          <a:p>
            <a:pPr lvl="0" indent="-330200">
              <a:spcBef>
                <a:spcPts val="1000"/>
              </a:spcBef>
              <a:buSzPts val="1600"/>
              <a:buFont typeface="Century Gothic"/>
              <a:buChar char="★"/>
            </a:pPr>
            <a:r>
              <a:rPr lang="en-US" sz="1600" dirty="0">
                <a:solidFill>
                  <a:schemeClr val="tx1"/>
                </a:solidFill>
              </a:rPr>
              <a:t>Shared topics of conversation</a:t>
            </a:r>
          </a:p>
          <a:p>
            <a:pPr lvl="0" indent="-330200">
              <a:spcBef>
                <a:spcPts val="1000"/>
              </a:spcBef>
              <a:spcAft>
                <a:spcPts val="1000"/>
              </a:spcAft>
              <a:buSzPts val="1600"/>
              <a:buFont typeface="Century Gothic"/>
              <a:buChar char="★"/>
            </a:pPr>
            <a:r>
              <a:rPr lang="en-US" sz="1600" dirty="0">
                <a:solidFill>
                  <a:schemeClr val="tx1"/>
                </a:solidFill>
              </a:rPr>
              <a:t>Choice-making</a:t>
            </a:r>
          </a:p>
        </p:txBody>
      </p:sp>
      <p:sp>
        <p:nvSpPr>
          <p:cNvPr id="6" name="Google Shape;121;p22">
            <a:extLst>
              <a:ext uri="{FF2B5EF4-FFF2-40B4-BE49-F238E27FC236}">
                <a16:creationId xmlns:a16="http://schemas.microsoft.com/office/drawing/2014/main" id="{244467DD-E1F2-D11E-B6DB-60DA33C331D0}"/>
              </a:ext>
              <a:ext uri="{C183D7F6-B498-43B3-948B-1728B52AA6E4}">
                <adec:decorative xmlns:adec="http://schemas.microsoft.com/office/drawing/2017/decorative" val="1"/>
              </a:ext>
            </a:extLst>
          </p:cNvPr>
          <p:cNvSpPr/>
          <p:nvPr/>
        </p:nvSpPr>
        <p:spPr>
          <a:xfrm>
            <a:off x="311700" y="1384388"/>
            <a:ext cx="8520599" cy="300720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2" name="Title 1">
            <a:extLst>
              <a:ext uri="{FF2B5EF4-FFF2-40B4-BE49-F238E27FC236}">
                <a16:creationId xmlns:a16="http://schemas.microsoft.com/office/drawing/2014/main" id="{8F09C1B7-F67F-54CD-A0B2-8946853529B7}"/>
              </a:ext>
            </a:extLst>
          </p:cNvPr>
          <p:cNvSpPr>
            <a:spLocks noGrp="1"/>
          </p:cNvSpPr>
          <p:nvPr>
            <p:ph type="title"/>
          </p:nvPr>
        </p:nvSpPr>
        <p:spPr>
          <a:xfrm>
            <a:off x="311700" y="179210"/>
            <a:ext cx="8520600" cy="572700"/>
          </a:xfrm>
        </p:spPr>
        <p:txBody>
          <a:bodyPr>
            <a:noAutofit/>
          </a:bodyPr>
          <a:lstStyle/>
          <a:p>
            <a:r>
              <a:rPr lang="en" sz="2400" dirty="0"/>
              <a:t>Skills and Concepts in the Calendar System Continuum </a:t>
            </a:r>
            <a:endParaRPr lang="en-US" sz="2400" dirty="0"/>
          </a:p>
        </p:txBody>
      </p:sp>
    </p:spTree>
    <p:extLst>
      <p:ext uri="{BB962C8B-B14F-4D97-AF65-F5344CB8AC3E}">
        <p14:creationId xmlns:p14="http://schemas.microsoft.com/office/powerpoint/2010/main" val="426101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750"/>
                                        <p:tgtEl>
                                          <p:spTgt spid="6"/>
                                        </p:tgtEl>
                                        <p:attrNameLst>
                                          <p:attrName>ppt_x</p:attrName>
                                        </p:attrNameLst>
                                      </p:cBhvr>
                                      <p:tavLst>
                                        <p:tav tm="0">
                                          <p:val>
                                            <p:strVal val="ppt_x"/>
                                          </p:val>
                                        </p:tav>
                                        <p:tav tm="100000">
                                          <p:val>
                                            <p:strVal val="ppt_x"/>
                                          </p:val>
                                        </p:tav>
                                      </p:tavLst>
                                    </p:anim>
                                    <p:anim calcmode="lin" valueType="num">
                                      <p:cBhvr additive="base">
                                        <p:cTn id="7" dur="750"/>
                                        <p:tgtEl>
                                          <p:spTgt spid="6"/>
                                        </p:tgtEl>
                                        <p:attrNameLst>
                                          <p:attrName>ppt_y</p:attrName>
                                        </p:attrNameLst>
                                      </p:cBhvr>
                                      <p:tavLst>
                                        <p:tav tm="0">
                                          <p:val>
                                            <p:strVal val="ppt_y"/>
                                          </p:val>
                                        </p:tav>
                                        <p:tav tm="100000">
                                          <p:val>
                                            <p:strVal val="1+ppt_h/2"/>
                                          </p:val>
                                        </p:tav>
                                      </p:tavLst>
                                    </p:anim>
                                    <p:set>
                                      <p:cBhvr>
                                        <p:cTn id="8" dur="1" fill="hold">
                                          <p:stCondLst>
                                            <p:cond delay="7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VDBP THEME ">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4192</TotalTime>
  <Words>1650</Words>
  <Application>Microsoft Macintosh PowerPoint</Application>
  <PresentationFormat>On-screen Show (16:9)</PresentationFormat>
  <Paragraphs>232</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Lexend</vt:lpstr>
      <vt:lpstr>Tahoma</vt:lpstr>
      <vt:lpstr>Arial</vt:lpstr>
      <vt:lpstr>Century Gothic</vt:lpstr>
      <vt:lpstr>VDBP THEME </vt:lpstr>
      <vt:lpstr>Calendar Systems:  A Gateway to Language and Literacy</vt:lpstr>
      <vt:lpstr>Part 1: Defining Calendar Systems </vt:lpstr>
      <vt:lpstr>Calendar Systems Self-Assessment</vt:lpstr>
      <vt:lpstr>The Calendar Connection (1)</vt:lpstr>
      <vt:lpstr>The Calendar Connection (2)</vt:lpstr>
      <vt:lpstr>The Calendar Connection (3)</vt:lpstr>
      <vt:lpstr>Why Calendars? </vt:lpstr>
      <vt:lpstr>Promote Emotional Well-Being</vt:lpstr>
      <vt:lpstr>Skills and Concepts in the Calendar System Continuum </vt:lpstr>
      <vt:lpstr>Anticipation Calendar Example</vt:lpstr>
      <vt:lpstr>Example of Student Using Daily Calendar</vt:lpstr>
      <vt:lpstr>Expanded Calendars</vt:lpstr>
      <vt:lpstr>Selecting a Time Frame Checklist</vt:lpstr>
      <vt:lpstr>Which level Calendar System would you use?</vt:lpstr>
      <vt:lpstr>Which level Calendar System would you use?</vt:lpstr>
      <vt:lpstr>Time Frame Checklist</vt:lpstr>
      <vt:lpstr>Selecting a Time Frame</vt:lpstr>
      <vt:lpstr>Selecting a Time Frame</vt:lpstr>
      <vt:lpstr>Choosing Symbols </vt:lpstr>
      <vt:lpstr>Symbolic Representation</vt:lpstr>
      <vt:lpstr>Pause and Reflect</vt:lpstr>
      <vt:lpstr>BREAK</vt:lpstr>
      <vt:lpstr>Part 2: Calendar System Design</vt:lpstr>
      <vt:lpstr>Calendar System Deep Dive</vt:lpstr>
      <vt:lpstr>Choosing Calendar System Symbols</vt:lpstr>
      <vt:lpstr>Choosing and Using Symbols Reflect and Revise Think                  Pair        Share</vt:lpstr>
      <vt:lpstr>Foundations before Beginning a Calendar System</vt:lpstr>
      <vt:lpstr>Connect to SoLs/VESOLs</vt:lpstr>
      <vt:lpstr>Calendar System Design</vt:lpstr>
      <vt:lpstr>Designing the Calendar System Routine</vt:lpstr>
      <vt:lpstr>Beginning a Calendar Routine</vt:lpstr>
      <vt:lpstr>Calendar System Best Practices</vt:lpstr>
      <vt:lpstr>Calendar Routine Best Practices</vt:lpstr>
      <vt:lpstr>Working Through Change</vt:lpstr>
      <vt:lpstr>Taking the Calendar System Back to Your Team</vt:lpstr>
      <vt:lpstr>A Penny for your Thoughts (Evaluation)</vt:lpstr>
      <vt:lpstr>Triangle-Circle-Square Reflection</vt:lpstr>
      <vt:lpstr>Let’s Connect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Calendar Systems:  A Gateway to Language and Literacy</dc:title>
  <cp:lastModifiedBy>Hilary Hodes</cp:lastModifiedBy>
  <cp:revision>4</cp:revision>
  <dcterms:modified xsi:type="dcterms:W3CDTF">2026-03-16T18:10:54Z</dcterms:modified>
</cp:coreProperties>
</file>